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431" r:id="rId2"/>
    <p:sldId id="338" r:id="rId3"/>
    <p:sldId id="328" r:id="rId4"/>
    <p:sldId id="340" r:id="rId5"/>
    <p:sldId id="341" r:id="rId6"/>
    <p:sldId id="342" r:id="rId7"/>
    <p:sldId id="434" r:id="rId8"/>
    <p:sldId id="386" r:id="rId9"/>
    <p:sldId id="346" r:id="rId10"/>
    <p:sldId id="387" r:id="rId11"/>
    <p:sldId id="388" r:id="rId12"/>
    <p:sldId id="389" r:id="rId13"/>
    <p:sldId id="439"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5274" autoAdjust="0"/>
  </p:normalViewPr>
  <p:slideViewPr>
    <p:cSldViewPr>
      <p:cViewPr varScale="1">
        <p:scale>
          <a:sx n="78" d="100"/>
          <a:sy n="78" d="100"/>
        </p:scale>
        <p:origin x="1949" y="72"/>
      </p:cViewPr>
      <p:guideLst>
        <p:guide orient="horz" pos="2160"/>
        <p:guide pos="2880"/>
      </p:guideLst>
    </p:cSldViewPr>
  </p:slideViewPr>
  <p:notesTextViewPr>
    <p:cViewPr>
      <p:scale>
        <a:sx n="1" d="1"/>
        <a:sy n="1" d="1"/>
      </p:scale>
      <p:origin x="0" y="0"/>
    </p:cViewPr>
  </p:notesTextViewPr>
  <p:notesViewPr>
    <p:cSldViewPr>
      <p:cViewPr>
        <p:scale>
          <a:sx n="238" d="100"/>
          <a:sy n="238" d="100"/>
        </p:scale>
        <p:origin x="498" y="-15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13B1F7-2D72-FECB-5FDF-933F6E317275}"/>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a:extLst>
              <a:ext uri="{FF2B5EF4-FFF2-40B4-BE49-F238E27FC236}">
                <a16:creationId xmlns:a16="http://schemas.microsoft.com/office/drawing/2014/main" id="{96E3CD9E-A840-A1B6-2622-738B67A5280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5A4EC6C-92F9-413C-9A21-DF206DFE6A1C}" type="datetimeFigureOut">
              <a:rPr lang="en-CA" smtClean="0"/>
              <a:t>2025-07-02</a:t>
            </a:fld>
            <a:endParaRPr lang="en-CA" dirty="0"/>
          </a:p>
        </p:txBody>
      </p:sp>
      <p:sp>
        <p:nvSpPr>
          <p:cNvPr id="4" name="Footer Placeholder 3">
            <a:extLst>
              <a:ext uri="{FF2B5EF4-FFF2-40B4-BE49-F238E27FC236}">
                <a16:creationId xmlns:a16="http://schemas.microsoft.com/office/drawing/2014/main" id="{D97B4B12-D8AA-7A20-51D7-0EB6EA279744}"/>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5" name="Slide Number Placeholder 4">
            <a:extLst>
              <a:ext uri="{FF2B5EF4-FFF2-40B4-BE49-F238E27FC236}">
                <a16:creationId xmlns:a16="http://schemas.microsoft.com/office/drawing/2014/main" id="{31573901-1B83-5FAE-0C09-635967744B0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54BB11A-97FC-473E-A301-F63F0BBF01CA}" type="slidenum">
              <a:rPr lang="en-CA" smtClean="0"/>
              <a:t>‹#›</a:t>
            </a:fld>
            <a:endParaRPr lang="en-CA" dirty="0"/>
          </a:p>
        </p:txBody>
      </p:sp>
    </p:spTree>
    <p:extLst>
      <p:ext uri="{BB962C8B-B14F-4D97-AF65-F5344CB8AC3E}">
        <p14:creationId xmlns:p14="http://schemas.microsoft.com/office/powerpoint/2010/main" val="972245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5EF14F9-FEA8-492D-9779-BDB50F1CAAA8}" type="datetimeFigureOut">
              <a:rPr lang="en-CA" smtClean="0"/>
              <a:t>2025-07-02</a:t>
            </a:fld>
            <a:endParaRPr lang="en-CA"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739FEA7-AEA6-4107-B8C3-F0C4BC2F326E}" type="slidenum">
              <a:rPr lang="en-CA" smtClean="0"/>
              <a:t>‹#›</a:t>
            </a:fld>
            <a:endParaRPr lang="en-CA" dirty="0"/>
          </a:p>
        </p:txBody>
      </p:sp>
    </p:spTree>
    <p:extLst>
      <p:ext uri="{BB962C8B-B14F-4D97-AF65-F5344CB8AC3E}">
        <p14:creationId xmlns:p14="http://schemas.microsoft.com/office/powerpoint/2010/main" val="375939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6EAC4-F010-9B1A-2A81-8E716260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E945B-83A1-7B41-EEEB-58A11553A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5D8A0-C6BA-48AC-6A81-ABA6897DED63}"/>
              </a:ext>
            </a:extLst>
          </p:cNvPr>
          <p:cNvSpPr>
            <a:spLocks noGrp="1"/>
          </p:cNvSpPr>
          <p:nvPr>
            <p:ph type="body" idx="1"/>
          </p:nvPr>
        </p:nvSpPr>
        <p:spPr/>
        <p:txBody>
          <a:bodyPr/>
          <a:lstStyle/>
          <a:p>
            <a:r>
              <a:rPr lang="en-CA" dirty="0"/>
              <a:t>Thanks!</a:t>
            </a:r>
          </a:p>
        </p:txBody>
      </p:sp>
      <p:sp>
        <p:nvSpPr>
          <p:cNvPr id="4" name="Slide Number Placeholder 3">
            <a:extLst>
              <a:ext uri="{FF2B5EF4-FFF2-40B4-BE49-F238E27FC236}">
                <a16:creationId xmlns:a16="http://schemas.microsoft.com/office/drawing/2014/main" id="{2EC68444-52AB-A6C4-CFC8-06D273063A3F}"/>
              </a:ext>
            </a:extLst>
          </p:cNvPr>
          <p:cNvSpPr>
            <a:spLocks noGrp="1"/>
          </p:cNvSpPr>
          <p:nvPr>
            <p:ph type="sldNum" sz="quarter" idx="5"/>
          </p:nvPr>
        </p:nvSpPr>
        <p:spPr/>
        <p:txBody>
          <a:bodyPr/>
          <a:lstStyle/>
          <a:p>
            <a:fld id="{7739FEA7-AEA6-4107-B8C3-F0C4BC2F326E}" type="slidenum">
              <a:rPr lang="en-CA" smtClean="0"/>
              <a:t>1</a:t>
            </a:fld>
            <a:endParaRPr lang="en-CA" dirty="0"/>
          </a:p>
        </p:txBody>
      </p:sp>
    </p:spTree>
    <p:extLst>
      <p:ext uri="{BB962C8B-B14F-4D97-AF65-F5344CB8AC3E}">
        <p14:creationId xmlns:p14="http://schemas.microsoft.com/office/powerpoint/2010/main" val="1435304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082C72E5-B48C-468D-942E-5AA5356DBBE5}" type="datetime1">
              <a:rPr lang="en-CA" smtClean="0"/>
              <a:t>2025-07-02</a:t>
            </a:fld>
            <a:endParaRPr lang="en-CA" dirty="0"/>
          </a:p>
        </p:txBody>
      </p:sp>
      <p:sp>
        <p:nvSpPr>
          <p:cNvPr id="5" name="Footer Placeholder 4"/>
          <p:cNvSpPr>
            <a:spLocks noGrp="1"/>
          </p:cNvSpPr>
          <p:nvPr>
            <p:ph type="ftr" sz="quarter" idx="11"/>
          </p:nvPr>
        </p:nvSpPr>
        <p:spPr>
          <a:xfrm>
            <a:off x="914400" y="4323846"/>
            <a:ext cx="4880610" cy="365125"/>
          </a:xfrm>
        </p:spPr>
        <p:txBody>
          <a:bodyPr/>
          <a:lstStyle/>
          <a:p>
            <a:endParaRPr lang="en-CA" dirty="0"/>
          </a:p>
        </p:txBody>
      </p:sp>
      <p:sp>
        <p:nvSpPr>
          <p:cNvPr id="6" name="Slide Number Placeholder 5"/>
          <p:cNvSpPr>
            <a:spLocks noGrp="1"/>
          </p:cNvSpPr>
          <p:nvPr>
            <p:ph type="sldNum" sz="quarter" idx="12"/>
          </p:nvPr>
        </p:nvSpPr>
        <p:spPr>
          <a:xfrm>
            <a:off x="6057900" y="1430867"/>
            <a:ext cx="2171700" cy="365125"/>
          </a:xfrm>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338722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E5E9E-584C-46D8-87A8-B6C00A16479E}" type="datetime1">
              <a:rPr lang="en-CA" smtClean="0"/>
              <a:t>2025-07-02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33309012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810E5E9E-584C-46D8-87A8-B6C00A16479E}" type="datetime1">
              <a:rPr lang="en-CA" smtClean="0"/>
              <a:t>2025-07-02</a:t>
            </a:fld>
            <a:endParaRPr lang="en-CA" dirty="0"/>
          </a:p>
        </p:txBody>
      </p:sp>
      <p:sp>
        <p:nvSpPr>
          <p:cNvPr id="6" name="Footer Placeholder 5"/>
          <p:cNvSpPr>
            <a:spLocks noGrp="1"/>
          </p:cNvSpPr>
          <p:nvPr>
            <p:ph type="ftr" sz="quarter" idx="11"/>
          </p:nvPr>
        </p:nvSpPr>
        <p:spPr>
          <a:xfrm>
            <a:off x="594360" y="381001"/>
            <a:ext cx="4830656" cy="365125"/>
          </a:xfrm>
        </p:spPr>
        <p:txBody>
          <a:bodyPr/>
          <a:lstStyle/>
          <a:p>
            <a:endParaRPr lang="en-CA" dirty="0"/>
          </a:p>
        </p:txBody>
      </p:sp>
      <p:sp>
        <p:nvSpPr>
          <p:cNvPr id="7" name="Slide Number Placeholder 6"/>
          <p:cNvSpPr>
            <a:spLocks noGrp="1"/>
          </p:cNvSpPr>
          <p:nvPr>
            <p:ph type="sldNum" sz="quarter" idx="12"/>
          </p:nvPr>
        </p:nvSpPr>
        <p:spPr>
          <a:xfrm>
            <a:off x="7882466" y="381001"/>
            <a:ext cx="667174" cy="365125"/>
          </a:xfrm>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41587080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810E5E9E-584C-46D8-87A8-B6C00A16479E}" type="datetime1">
              <a:rPr lang="en-CA" smtClean="0"/>
              <a:t>2025-07-02</a:t>
            </a:fld>
            <a:endParaRPr lang="en-CA" dirty="0"/>
          </a:p>
        </p:txBody>
      </p:sp>
      <p:sp>
        <p:nvSpPr>
          <p:cNvPr id="6" name="Footer Placeholder 5"/>
          <p:cNvSpPr>
            <a:spLocks noGrp="1"/>
          </p:cNvSpPr>
          <p:nvPr>
            <p:ph type="ftr" sz="quarter" idx="11"/>
          </p:nvPr>
        </p:nvSpPr>
        <p:spPr>
          <a:xfrm>
            <a:off x="594360" y="379438"/>
            <a:ext cx="4830656" cy="365125"/>
          </a:xfrm>
        </p:spPr>
        <p:txBody>
          <a:bodyPr/>
          <a:lstStyle/>
          <a:p>
            <a:endParaRPr lang="en-CA" dirty="0"/>
          </a:p>
        </p:txBody>
      </p:sp>
      <p:sp>
        <p:nvSpPr>
          <p:cNvPr id="7" name="Slide Number Placeholder 6"/>
          <p:cNvSpPr>
            <a:spLocks noGrp="1"/>
          </p:cNvSpPr>
          <p:nvPr>
            <p:ph type="sldNum" sz="quarter" idx="12"/>
          </p:nvPr>
        </p:nvSpPr>
        <p:spPr>
          <a:xfrm>
            <a:off x="7882466" y="381001"/>
            <a:ext cx="667174" cy="365125"/>
          </a:xfrm>
        </p:spPr>
        <p:txBody>
          <a:bodyPr/>
          <a:lstStyle/>
          <a:p>
            <a:fld id="{94CCC8B7-2811-425A-8005-FC8037D870FD}" type="slidenum">
              <a:rPr lang="en-CA" smtClean="0"/>
              <a:t>‹#›</a:t>
            </a:fld>
            <a:endParaRPr lang="en-CA"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4746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810E5E9E-584C-46D8-87A8-B6C00A16479E}" type="datetime1">
              <a:rPr lang="en-CA" smtClean="0"/>
              <a:t>2025-07-02</a:t>
            </a:fld>
            <a:endParaRPr lang="en-CA" dirty="0"/>
          </a:p>
        </p:txBody>
      </p:sp>
      <p:sp>
        <p:nvSpPr>
          <p:cNvPr id="6" name="Footer Placeholder 5"/>
          <p:cNvSpPr>
            <a:spLocks noGrp="1"/>
          </p:cNvSpPr>
          <p:nvPr>
            <p:ph type="ftr" sz="quarter" idx="11"/>
          </p:nvPr>
        </p:nvSpPr>
        <p:spPr>
          <a:xfrm>
            <a:off x="594360" y="378884"/>
            <a:ext cx="4830656" cy="365125"/>
          </a:xfrm>
        </p:spPr>
        <p:txBody>
          <a:bodyPr/>
          <a:lstStyle/>
          <a:p>
            <a:endParaRPr lang="en-CA" dirty="0"/>
          </a:p>
        </p:txBody>
      </p:sp>
      <p:sp>
        <p:nvSpPr>
          <p:cNvPr id="7" name="Slide Number Placeholder 6"/>
          <p:cNvSpPr>
            <a:spLocks noGrp="1"/>
          </p:cNvSpPr>
          <p:nvPr>
            <p:ph type="sldNum" sz="quarter" idx="12"/>
          </p:nvPr>
        </p:nvSpPr>
        <p:spPr>
          <a:xfrm>
            <a:off x="7882466" y="381001"/>
            <a:ext cx="667174" cy="365125"/>
          </a:xfrm>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37608700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0E5E9E-584C-46D8-87A8-B6C00A16479E}" type="datetime1">
              <a:rPr lang="en-CA" smtClean="0"/>
              <a:t>2025-07-02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8671785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0E5E9E-584C-46D8-87A8-B6C00A16479E}" type="datetime1">
              <a:rPr lang="en-CA" smtClean="0"/>
              <a:t>2025-07-02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7214694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274DAF-EF6D-469D-A96B-7AD135546AB4}" type="datetime1">
              <a:rPr lang="en-CA" smtClean="0"/>
              <a:t>2025-07-02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2873391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8E34728D-9BD1-42B5-A186-CB66CDB60986}" type="datetime1">
              <a:rPr lang="en-CA" smtClean="0"/>
              <a:t>2025-07-02</a:t>
            </a:fld>
            <a:endParaRPr lang="en-CA" dirty="0"/>
          </a:p>
        </p:txBody>
      </p:sp>
      <p:sp>
        <p:nvSpPr>
          <p:cNvPr id="5" name="Footer Placeholder 4"/>
          <p:cNvSpPr>
            <a:spLocks noGrp="1"/>
          </p:cNvSpPr>
          <p:nvPr>
            <p:ph type="ftr" sz="quarter" idx="11"/>
          </p:nvPr>
        </p:nvSpPr>
        <p:spPr>
          <a:xfrm>
            <a:off x="594360" y="381001"/>
            <a:ext cx="4830656" cy="365125"/>
          </a:xfrm>
        </p:spPr>
        <p:txBody>
          <a:bodyPr/>
          <a:lstStyle/>
          <a:p>
            <a:endParaRPr lang="en-CA" dirty="0"/>
          </a:p>
        </p:txBody>
      </p:sp>
      <p:sp>
        <p:nvSpPr>
          <p:cNvPr id="6" name="Slide Number Placeholder 5"/>
          <p:cNvSpPr>
            <a:spLocks noGrp="1"/>
          </p:cNvSpPr>
          <p:nvPr>
            <p:ph type="sldNum" sz="quarter" idx="12"/>
          </p:nvPr>
        </p:nvSpPr>
        <p:spPr>
          <a:xfrm>
            <a:off x="7882466" y="381001"/>
            <a:ext cx="667174" cy="365125"/>
          </a:xfrm>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192032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5572B-3DB9-4F9E-88E0-22B66B6150E6}" type="datetime1">
              <a:rPr lang="en-CA" smtClean="0"/>
              <a:t>2025-07-02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83852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737E40D-B388-47AC-9F6A-726BB246AE29}" type="datetime1">
              <a:rPr lang="en-CA" smtClean="0"/>
              <a:t>2025-07-02</a:t>
            </a:fld>
            <a:endParaRPr lang="en-CA" dirty="0"/>
          </a:p>
        </p:txBody>
      </p:sp>
      <p:sp>
        <p:nvSpPr>
          <p:cNvPr id="5" name="Footer Placeholder 4"/>
          <p:cNvSpPr>
            <a:spLocks noGrp="1"/>
          </p:cNvSpPr>
          <p:nvPr>
            <p:ph type="ftr" sz="quarter" idx="11"/>
          </p:nvPr>
        </p:nvSpPr>
        <p:spPr>
          <a:xfrm>
            <a:off x="594360" y="381001"/>
            <a:ext cx="4830656" cy="365125"/>
          </a:xfrm>
        </p:spPr>
        <p:txBody>
          <a:bodyPr/>
          <a:lstStyle/>
          <a:p>
            <a:endParaRPr lang="en-CA" dirty="0"/>
          </a:p>
        </p:txBody>
      </p:sp>
      <p:sp>
        <p:nvSpPr>
          <p:cNvPr id="6" name="Slide Number Placeholder 5"/>
          <p:cNvSpPr>
            <a:spLocks noGrp="1"/>
          </p:cNvSpPr>
          <p:nvPr>
            <p:ph type="sldNum" sz="quarter" idx="12"/>
          </p:nvPr>
        </p:nvSpPr>
        <p:spPr>
          <a:xfrm>
            <a:off x="7882466" y="381001"/>
            <a:ext cx="667173" cy="365125"/>
          </a:xfrm>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76025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8669C3-E069-4062-85B6-AD2A84897D60}" type="datetime1">
              <a:rPr lang="en-CA" smtClean="0"/>
              <a:t>2025-07-02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314034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5AD6F4-F0CD-4164-9810-EE2D397A971F}" type="datetime1">
              <a:rPr lang="en-CA" smtClean="0"/>
              <a:t>2025-07-02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257939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EB385D-F617-448A-BB92-5FB61D727707}" type="datetime1">
              <a:rPr lang="en-CA" smtClean="0"/>
              <a:t>2025-07-02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246570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EE5CD-0210-488A-89AA-8A2D65AE495E}" type="datetime1">
              <a:rPr lang="en-CA" smtClean="0"/>
              <a:t>2025-07-02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373730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030A48-74B7-4048-900B-B8FB58ED5747}" type="datetime1">
              <a:rPr lang="en-CA" smtClean="0"/>
              <a:t>2025-07-02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101657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66E20-1611-485C-AD3D-56229756D410}" type="datetime1">
              <a:rPr lang="en-CA" smtClean="0"/>
              <a:t>2025-07-02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4CCC8B7-2811-425A-8005-FC8037D870FD}" type="slidenum">
              <a:rPr lang="en-CA" smtClean="0"/>
              <a:t>‹#›</a:t>
            </a:fld>
            <a:endParaRPr lang="en-CA" dirty="0"/>
          </a:p>
        </p:txBody>
      </p:sp>
    </p:spTree>
    <p:extLst>
      <p:ext uri="{BB962C8B-B14F-4D97-AF65-F5344CB8AC3E}">
        <p14:creationId xmlns:p14="http://schemas.microsoft.com/office/powerpoint/2010/main" val="41074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0E5E9E-584C-46D8-87A8-B6C00A16479E}" type="datetime1">
              <a:rPr lang="en-CA" smtClean="0"/>
              <a:t>2025-07-02</a:t>
            </a:fld>
            <a:endParaRPr lang="en-CA"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CCC8B7-2811-425A-8005-FC8037D870FD}" type="slidenum">
              <a:rPr lang="en-CA" smtClean="0"/>
              <a:t>‹#›</a:t>
            </a:fld>
            <a:endParaRPr lang="en-CA" dirty="0"/>
          </a:p>
        </p:txBody>
      </p:sp>
    </p:spTree>
    <p:extLst>
      <p:ext uri="{BB962C8B-B14F-4D97-AF65-F5344CB8AC3E}">
        <p14:creationId xmlns:p14="http://schemas.microsoft.com/office/powerpoint/2010/main" val="1928439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6C9B5-DA33-2441-DC86-062A5ED8751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C8EEEE-1E1C-4EA5-B1D1-C3F3ED5CD82E}"/>
              </a:ext>
            </a:extLst>
          </p:cNvPr>
          <p:cNvSpPr>
            <a:spLocks noGrp="1"/>
          </p:cNvSpPr>
          <p:nvPr>
            <p:ph type="sldNum" sz="quarter" idx="12"/>
          </p:nvPr>
        </p:nvSpPr>
        <p:spPr/>
        <p:txBody>
          <a:bodyPr/>
          <a:lstStyle/>
          <a:p>
            <a:fld id="{94CCC8B7-2811-425A-8005-FC8037D870FD}" type="slidenum">
              <a:rPr lang="en-CA" smtClean="0"/>
              <a:t>1</a:t>
            </a:fld>
            <a:endParaRPr lang="en-CA" dirty="0"/>
          </a:p>
        </p:txBody>
      </p:sp>
      <p:sp>
        <p:nvSpPr>
          <p:cNvPr id="2" name="TextBox 1">
            <a:extLst>
              <a:ext uri="{FF2B5EF4-FFF2-40B4-BE49-F238E27FC236}">
                <a16:creationId xmlns:a16="http://schemas.microsoft.com/office/drawing/2014/main" id="{0DCFFF5C-8B06-2684-74C6-9FAB67DD0B39}"/>
              </a:ext>
            </a:extLst>
          </p:cNvPr>
          <p:cNvSpPr txBox="1"/>
          <p:nvPr/>
        </p:nvSpPr>
        <p:spPr>
          <a:xfrm>
            <a:off x="1171185" y="237766"/>
            <a:ext cx="9144000" cy="923330"/>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Pictou Landing First Nation </a:t>
            </a:r>
          </a:p>
          <a:p>
            <a:pPr algn="ctr"/>
            <a:r>
              <a:rPr lang="en-CA" b="1" dirty="0">
                <a:solidFill>
                  <a:srgbClr val="FF0000"/>
                </a:solidFill>
                <a:cs typeface="Arial" panose="020B0604020202020204" pitchFamily="34" charset="0"/>
              </a:rPr>
              <a:t>Land Use Plan 2024/2025</a:t>
            </a:r>
          </a:p>
          <a:p>
            <a:pPr algn="ctr"/>
            <a:r>
              <a:rPr lang="en-CA" b="1" dirty="0">
                <a:solidFill>
                  <a:srgbClr val="FF0000"/>
                </a:solidFill>
                <a:cs typeface="Arial" panose="020B0604020202020204" pitchFamily="34" charset="0"/>
              </a:rPr>
              <a:t>PLFN Pre-Planning Phase Activities</a:t>
            </a:r>
          </a:p>
        </p:txBody>
      </p:sp>
      <p:pic>
        <p:nvPicPr>
          <p:cNvPr id="4" name="Picture 3">
            <a:extLst>
              <a:ext uri="{FF2B5EF4-FFF2-40B4-BE49-F238E27FC236}">
                <a16:creationId xmlns:a16="http://schemas.microsoft.com/office/drawing/2014/main" id="{5E493454-DCE9-A950-C126-B84FEDAC1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910" y="1268760"/>
            <a:ext cx="7092280" cy="5047230"/>
          </a:xfrm>
          <a:prstGeom prst="rect">
            <a:avLst/>
          </a:prstGeom>
        </p:spPr>
      </p:pic>
      <p:sp>
        <p:nvSpPr>
          <p:cNvPr id="6" name="TextBox 5">
            <a:extLst>
              <a:ext uri="{FF2B5EF4-FFF2-40B4-BE49-F238E27FC236}">
                <a16:creationId xmlns:a16="http://schemas.microsoft.com/office/drawing/2014/main" id="{EFB0DC68-A5F4-419D-99C3-739BA2E1737F}"/>
              </a:ext>
            </a:extLst>
          </p:cNvPr>
          <p:cNvSpPr txBox="1"/>
          <p:nvPr/>
        </p:nvSpPr>
        <p:spPr>
          <a:xfrm>
            <a:off x="-2839" y="6398309"/>
            <a:ext cx="9144000" cy="369332"/>
          </a:xfrm>
          <a:prstGeom prst="rect">
            <a:avLst/>
          </a:prstGeom>
          <a:noFill/>
        </p:spPr>
        <p:txBody>
          <a:bodyPr wrap="square" rtlCol="0">
            <a:spAutoFit/>
          </a:bodyPr>
          <a:lstStyle/>
          <a:p>
            <a:pPr algn="ctr"/>
            <a:r>
              <a:rPr lang="en-CA" b="1" dirty="0">
                <a:solidFill>
                  <a:schemeClr val="bg1"/>
                </a:solidFill>
                <a:cs typeface="Arial" panose="020B0604020202020204" pitchFamily="34" charset="0"/>
              </a:rPr>
              <a:t>Part 2</a:t>
            </a:r>
          </a:p>
        </p:txBody>
      </p:sp>
      <p:pic>
        <p:nvPicPr>
          <p:cNvPr id="3" name="Picture 2">
            <a:extLst>
              <a:ext uri="{FF2B5EF4-FFF2-40B4-BE49-F238E27FC236}">
                <a16:creationId xmlns:a16="http://schemas.microsoft.com/office/drawing/2014/main" id="{5581051D-26BA-6877-CB5E-6CD9BE4BE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992"/>
            <a:ext cx="1253768" cy="1253768"/>
          </a:xfrm>
          <a:prstGeom prst="rect">
            <a:avLst/>
          </a:prstGeom>
        </p:spPr>
      </p:pic>
    </p:spTree>
    <p:extLst>
      <p:ext uri="{BB962C8B-B14F-4D97-AF65-F5344CB8AC3E}">
        <p14:creationId xmlns:p14="http://schemas.microsoft.com/office/powerpoint/2010/main" val="79874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66BA2-CC03-2C9D-67BF-AF0DB2330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F1D305CC-3E4F-A8A2-BE68-DD73B1F23227}"/>
              </a:ext>
            </a:extLst>
          </p:cNvPr>
          <p:cNvSpPr txBox="1"/>
          <p:nvPr/>
        </p:nvSpPr>
        <p:spPr>
          <a:xfrm>
            <a:off x="1331640" y="466411"/>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DB7F01A3-01BF-4DEF-1F03-7479571CA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
            <a:ext cx="1253768" cy="1253768"/>
          </a:xfrm>
          <a:prstGeom prst="rect">
            <a:avLst/>
          </a:prstGeom>
        </p:spPr>
      </p:pic>
    </p:spTree>
    <p:extLst>
      <p:ext uri="{BB962C8B-B14F-4D97-AF65-F5344CB8AC3E}">
        <p14:creationId xmlns:p14="http://schemas.microsoft.com/office/powerpoint/2010/main" val="370354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2615EC-11F1-3707-9719-C59B531F7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DEA3FB25-1B58-B323-CFD8-848937747584}"/>
              </a:ext>
            </a:extLst>
          </p:cNvPr>
          <p:cNvSpPr txBox="1"/>
          <p:nvPr/>
        </p:nvSpPr>
        <p:spPr>
          <a:xfrm>
            <a:off x="1331640" y="466411"/>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31B05BAC-7841-CACF-2508-CE50C2BBD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016"/>
            <a:ext cx="1253768" cy="1253768"/>
          </a:xfrm>
          <a:prstGeom prst="rect">
            <a:avLst/>
          </a:prstGeom>
        </p:spPr>
      </p:pic>
    </p:spTree>
    <p:extLst>
      <p:ext uri="{BB962C8B-B14F-4D97-AF65-F5344CB8AC3E}">
        <p14:creationId xmlns:p14="http://schemas.microsoft.com/office/powerpoint/2010/main" val="4282337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02543E-D307-BA60-C794-5E2BE59130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B9815214-3F0C-0D1C-6D26-45B94B4E4D6E}"/>
              </a:ext>
            </a:extLst>
          </p:cNvPr>
          <p:cNvSpPr txBox="1"/>
          <p:nvPr/>
        </p:nvSpPr>
        <p:spPr>
          <a:xfrm>
            <a:off x="1043608" y="493410"/>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07B0C070-D618-327F-69AE-289C3F6B9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016"/>
            <a:ext cx="1253768" cy="1253768"/>
          </a:xfrm>
          <a:prstGeom prst="rect">
            <a:avLst/>
          </a:prstGeom>
        </p:spPr>
      </p:pic>
    </p:spTree>
    <p:extLst>
      <p:ext uri="{BB962C8B-B14F-4D97-AF65-F5344CB8AC3E}">
        <p14:creationId xmlns:p14="http://schemas.microsoft.com/office/powerpoint/2010/main" val="364172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4DC78-28A5-4E19-A9C9-2C7C519766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416B6-88D1-E552-ED09-61C1F28369F1}"/>
              </a:ext>
            </a:extLst>
          </p:cNvPr>
          <p:cNvSpPr>
            <a:spLocks noGrp="1"/>
          </p:cNvSpPr>
          <p:nvPr>
            <p:ph type="sldNum" sz="quarter" idx="12"/>
          </p:nvPr>
        </p:nvSpPr>
        <p:spPr/>
        <p:txBody>
          <a:bodyPr/>
          <a:lstStyle/>
          <a:p>
            <a:fld id="{94CCC8B7-2811-425A-8005-FC8037D870FD}" type="slidenum">
              <a:rPr lang="en-CA" smtClean="0"/>
              <a:t>13</a:t>
            </a:fld>
            <a:endParaRPr lang="en-CA" dirty="0"/>
          </a:p>
        </p:txBody>
      </p:sp>
      <p:sp>
        <p:nvSpPr>
          <p:cNvPr id="4" name="TextBox 3">
            <a:extLst>
              <a:ext uri="{FF2B5EF4-FFF2-40B4-BE49-F238E27FC236}">
                <a16:creationId xmlns:a16="http://schemas.microsoft.com/office/drawing/2014/main" id="{36BFF59C-BC84-78A6-7BF6-F96EC4801176}"/>
              </a:ext>
            </a:extLst>
          </p:cNvPr>
          <p:cNvSpPr txBox="1"/>
          <p:nvPr/>
        </p:nvSpPr>
        <p:spPr>
          <a:xfrm>
            <a:off x="1728280" y="2564904"/>
            <a:ext cx="5544616" cy="369332"/>
          </a:xfrm>
          <a:prstGeom prst="rect">
            <a:avLst/>
          </a:prstGeom>
          <a:noFill/>
        </p:spPr>
        <p:txBody>
          <a:bodyPr wrap="square" rtlCol="0">
            <a:spAutoFit/>
          </a:bodyPr>
          <a:lstStyle/>
          <a:p>
            <a:pPr algn="ctr"/>
            <a:r>
              <a:rPr lang="en-CA" b="1" dirty="0"/>
              <a:t>End Part 2</a:t>
            </a:r>
          </a:p>
        </p:txBody>
      </p:sp>
      <p:pic>
        <p:nvPicPr>
          <p:cNvPr id="6" name="Picture 5">
            <a:extLst>
              <a:ext uri="{FF2B5EF4-FFF2-40B4-BE49-F238E27FC236}">
                <a16:creationId xmlns:a16="http://schemas.microsoft.com/office/drawing/2014/main" id="{05CA3CB3-BDAC-F863-4B41-E0D0831D9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52736"/>
            <a:ext cx="3245048" cy="3245048"/>
          </a:xfrm>
          <a:prstGeom prst="rect">
            <a:avLst/>
          </a:prstGeom>
        </p:spPr>
      </p:pic>
    </p:spTree>
    <p:extLst>
      <p:ext uri="{BB962C8B-B14F-4D97-AF65-F5344CB8AC3E}">
        <p14:creationId xmlns:p14="http://schemas.microsoft.com/office/powerpoint/2010/main" val="254687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994CCA-8FE7-3527-72FA-DA0365206365}"/>
              </a:ext>
            </a:extLst>
          </p:cNvPr>
          <p:cNvSpPr txBox="1"/>
          <p:nvPr/>
        </p:nvSpPr>
        <p:spPr>
          <a:xfrm>
            <a:off x="107503" y="1351508"/>
            <a:ext cx="6303121" cy="4001095"/>
          </a:xfrm>
          <a:prstGeom prst="rect">
            <a:avLst/>
          </a:prstGeom>
          <a:noFill/>
        </p:spPr>
        <p:txBody>
          <a:bodyPr wrap="square" rtlCol="0">
            <a:spAutoFit/>
          </a:bodyPr>
          <a:lstStyle/>
          <a:p>
            <a:pPr algn="l"/>
            <a:r>
              <a:rPr lang="en-CA" sz="1400" b="1" i="0" u="none" strike="noStrike" baseline="0" dirty="0">
                <a:latin typeface="Calibri,Bold"/>
              </a:rPr>
              <a:t>Land Analysis Results</a:t>
            </a:r>
          </a:p>
          <a:p>
            <a:pPr algn="l"/>
            <a:endParaRPr lang="en-CA" sz="1200" b="1" i="0" u="none" strike="noStrike" baseline="0" dirty="0">
              <a:latin typeface="Calibri,Bold"/>
            </a:endParaRPr>
          </a:p>
          <a:p>
            <a:pPr algn="l"/>
            <a:r>
              <a:rPr lang="en-US" sz="1200" b="0" i="0" u="none" strike="noStrike" baseline="0" dirty="0">
                <a:latin typeface="Calibri" panose="020F0502020204030204" pitchFamily="34" charset="0"/>
              </a:rPr>
              <a:t>All of the Land Analysis Land Factors were analyzed using the Grey Tone Analysis Method, which was brought to prominence in the 1960</a:t>
            </a:r>
            <a:r>
              <a:rPr lang="en-US" sz="1200" dirty="0">
                <a:latin typeface="Calibri" panose="020F0502020204030204" pitchFamily="34" charset="0"/>
              </a:rPr>
              <a:t>s </a:t>
            </a:r>
            <a:r>
              <a:rPr lang="en-US" sz="1200" b="0" i="0" u="none" strike="noStrike" baseline="0" dirty="0">
                <a:latin typeface="Calibri" panose="020F0502020204030204" pitchFamily="34" charset="0"/>
              </a:rPr>
              <a:t> by Planner/Landscape Architect Ian McHarg as a precursor to the use of GIS analysis and remains relevant today.</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land analysis method uses the clear, light grey and dark grey to rate each Land Factor directly from the Land Analysis Criteria table (See Land Use Criteria Table). This land use plan uses:</a:t>
            </a:r>
          </a:p>
          <a:p>
            <a:pPr algn="l"/>
            <a:endParaRPr lang="en-US" sz="1200" b="0" i="0" u="none" strike="noStrike" baseline="0" dirty="0">
              <a:latin typeface="Calibri" panose="020F0502020204030204" pitchFamily="34" charset="0"/>
            </a:endParaRPr>
          </a:p>
          <a:p>
            <a:r>
              <a:rPr lang="en-US" sz="1200" b="0" i="0" u="none" strike="noStrike" baseline="0" dirty="0">
                <a:latin typeface="Calibri" panose="020F0502020204030204" pitchFamily="34" charset="0"/>
              </a:rPr>
              <a:t> </a:t>
            </a:r>
            <a:r>
              <a:rPr lang="en-US" sz="1200" b="1" i="0" u="none" strike="noStrike" baseline="0" dirty="0">
                <a:latin typeface="Calibri" panose="020F0502020204030204" pitchFamily="34" charset="0"/>
              </a:rPr>
              <a:t>Clear/White or lack of grey tone shading = “Good”, </a:t>
            </a:r>
          </a:p>
          <a:p>
            <a:r>
              <a:rPr lang="en-US" sz="1200" b="1" dirty="0">
                <a:latin typeface="Calibri" panose="020F0502020204030204" pitchFamily="34" charset="0"/>
              </a:rPr>
              <a:t>L</a:t>
            </a:r>
            <a:r>
              <a:rPr lang="en-US" sz="1200" b="1" i="0" u="none" strike="noStrike" baseline="0" dirty="0">
                <a:latin typeface="Calibri" panose="020F0502020204030204" pitchFamily="34" charset="0"/>
              </a:rPr>
              <a:t>ight grey = “Fair” or “Moderate” and </a:t>
            </a:r>
          </a:p>
          <a:p>
            <a:r>
              <a:rPr lang="en-US" sz="1200" b="1" i="0" u="none" strike="noStrike" baseline="0" dirty="0">
                <a:latin typeface="Calibri" panose="020F0502020204030204" pitchFamily="34" charset="0"/>
              </a:rPr>
              <a:t>Dark grey = “Poor” suitability for each land factor rating based on criteria for each land use type. </a:t>
            </a:r>
          </a:p>
          <a:p>
            <a:pPr algn="l"/>
            <a:endParaRPr lang="en-US" sz="1200" b="1" dirty="0">
              <a:latin typeface="Calibri" panose="020F0502020204030204" pitchFamily="34" charset="0"/>
            </a:endParaRPr>
          </a:p>
          <a:p>
            <a:pPr algn="l"/>
            <a:r>
              <a:rPr lang="en-US" sz="1200" b="0" i="0" u="none" strike="noStrike" baseline="0" dirty="0">
                <a:latin typeface="Calibri" panose="020F0502020204030204" pitchFamily="34" charset="0"/>
              </a:rPr>
              <a:t>Each land factor layer was assigned a transparency factor and overlaid with each other factor layer relevant to each land use </a:t>
            </a:r>
            <a:r>
              <a:rPr lang="en-CA" sz="1200" b="0" i="0" u="none" strike="noStrike" baseline="0" dirty="0">
                <a:latin typeface="Calibri" panose="020F0502020204030204" pitchFamily="34" charset="0"/>
              </a:rPr>
              <a:t>type.</a:t>
            </a:r>
          </a:p>
          <a:p>
            <a:pPr algn="l"/>
            <a:endParaRPr lang="en-CA"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Grey Tone result is a map of the accumulation of grey, darkening the least suitable areas for each land use type. Lighter or clear areas indicate more Suitable or supporting land conditions for each land use type. The Grey Tone map for each land use type marks the lighter areas as “Hot Spots” of more suitable supporting land conditions, and is taken into consideration in establishing Future Land Use Zones.</a:t>
            </a:r>
            <a:endParaRPr lang="en-CA" sz="1200" dirty="0"/>
          </a:p>
        </p:txBody>
      </p:sp>
      <p:sp>
        <p:nvSpPr>
          <p:cNvPr id="5" name="TextBox 4">
            <a:extLst>
              <a:ext uri="{FF2B5EF4-FFF2-40B4-BE49-F238E27FC236}">
                <a16:creationId xmlns:a16="http://schemas.microsoft.com/office/drawing/2014/main" id="{76673123-9D39-FE23-2C08-88137EB7B037}"/>
              </a:ext>
            </a:extLst>
          </p:cNvPr>
          <p:cNvSpPr txBox="1"/>
          <p:nvPr/>
        </p:nvSpPr>
        <p:spPr>
          <a:xfrm>
            <a:off x="6647891" y="4720137"/>
            <a:ext cx="1944215" cy="276999"/>
          </a:xfrm>
          <a:prstGeom prst="rect">
            <a:avLst/>
          </a:prstGeom>
          <a:noFill/>
        </p:spPr>
        <p:txBody>
          <a:bodyPr wrap="square" rtlCol="0">
            <a:spAutoFit/>
          </a:bodyPr>
          <a:lstStyle/>
          <a:p>
            <a:r>
              <a:rPr lang="en-CA" sz="1200" dirty="0">
                <a:solidFill>
                  <a:schemeClr val="tx1">
                    <a:lumMod val="95000"/>
                    <a:lumOff val="5000"/>
                  </a:schemeClr>
                </a:solidFill>
              </a:rPr>
              <a:t>Residential Analysis Sample</a:t>
            </a:r>
          </a:p>
        </p:txBody>
      </p:sp>
      <p:sp>
        <p:nvSpPr>
          <p:cNvPr id="6" name="TextBox 5">
            <a:extLst>
              <a:ext uri="{FF2B5EF4-FFF2-40B4-BE49-F238E27FC236}">
                <a16:creationId xmlns:a16="http://schemas.microsoft.com/office/drawing/2014/main" id="{735FD579-37D8-559D-0B08-BB35ED46812C}"/>
              </a:ext>
            </a:extLst>
          </p:cNvPr>
          <p:cNvSpPr txBox="1"/>
          <p:nvPr/>
        </p:nvSpPr>
        <p:spPr>
          <a:xfrm>
            <a:off x="1187624" y="563563"/>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sp>
        <p:nvSpPr>
          <p:cNvPr id="7" name="Slide Number Placeholder 6">
            <a:extLst>
              <a:ext uri="{FF2B5EF4-FFF2-40B4-BE49-F238E27FC236}">
                <a16:creationId xmlns:a16="http://schemas.microsoft.com/office/drawing/2014/main" id="{B9E29F98-2EAC-14B7-C8F3-BD19AC4B0D95}"/>
              </a:ext>
            </a:extLst>
          </p:cNvPr>
          <p:cNvSpPr>
            <a:spLocks noGrp="1"/>
          </p:cNvSpPr>
          <p:nvPr>
            <p:ph type="sldNum" sz="quarter" idx="12"/>
          </p:nvPr>
        </p:nvSpPr>
        <p:spPr/>
        <p:txBody>
          <a:bodyPr/>
          <a:lstStyle/>
          <a:p>
            <a:fld id="{94CCC8B7-2811-425A-8005-FC8037D870FD}" type="slidenum">
              <a:rPr lang="en-CA" smtClean="0"/>
              <a:t>2</a:t>
            </a:fld>
            <a:endParaRPr lang="en-CA" dirty="0"/>
          </a:p>
        </p:txBody>
      </p:sp>
      <p:pic>
        <p:nvPicPr>
          <p:cNvPr id="8" name="Picture 7">
            <a:extLst>
              <a:ext uri="{FF2B5EF4-FFF2-40B4-BE49-F238E27FC236}">
                <a16:creationId xmlns:a16="http://schemas.microsoft.com/office/drawing/2014/main" id="{35FBD0B8-7D58-3A28-B4F8-9EF87FA9B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0625" y="2646298"/>
            <a:ext cx="2418749" cy="2042740"/>
          </a:xfrm>
          <a:prstGeom prst="rect">
            <a:avLst/>
          </a:prstGeom>
        </p:spPr>
      </p:pic>
      <p:pic>
        <p:nvPicPr>
          <p:cNvPr id="3" name="Picture 2">
            <a:extLst>
              <a:ext uri="{FF2B5EF4-FFF2-40B4-BE49-F238E27FC236}">
                <a16:creationId xmlns:a16="http://schemas.microsoft.com/office/drawing/2014/main" id="{AA21B25C-6F7F-9A49-10F3-03D947DA7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44" y="-43874"/>
            <a:ext cx="1253768" cy="1253768"/>
          </a:xfrm>
          <a:prstGeom prst="rect">
            <a:avLst/>
          </a:prstGeom>
        </p:spPr>
      </p:pic>
    </p:spTree>
    <p:extLst>
      <p:ext uri="{BB962C8B-B14F-4D97-AF65-F5344CB8AC3E}">
        <p14:creationId xmlns:p14="http://schemas.microsoft.com/office/powerpoint/2010/main" val="177932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400C1A-EBDE-19C7-E311-B3E813131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40" y="1196752"/>
            <a:ext cx="7452320" cy="5006837"/>
          </a:xfrm>
          <a:prstGeom prst="rect">
            <a:avLst/>
          </a:prstGeom>
        </p:spPr>
      </p:pic>
      <p:sp>
        <p:nvSpPr>
          <p:cNvPr id="7" name="TextBox 6">
            <a:extLst>
              <a:ext uri="{FF2B5EF4-FFF2-40B4-BE49-F238E27FC236}">
                <a16:creationId xmlns:a16="http://schemas.microsoft.com/office/drawing/2014/main" id="{4F3C1FC5-5E7D-9C34-A6C9-65F030B2DF36}"/>
              </a:ext>
            </a:extLst>
          </p:cNvPr>
          <p:cNvSpPr txBox="1"/>
          <p:nvPr/>
        </p:nvSpPr>
        <p:spPr>
          <a:xfrm>
            <a:off x="1115616" y="398168"/>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Draft Land Use Type and Land Matching Criteria</a:t>
            </a:r>
          </a:p>
        </p:txBody>
      </p:sp>
      <p:sp>
        <p:nvSpPr>
          <p:cNvPr id="3" name="Slide Number Placeholder 2">
            <a:extLst>
              <a:ext uri="{FF2B5EF4-FFF2-40B4-BE49-F238E27FC236}">
                <a16:creationId xmlns:a16="http://schemas.microsoft.com/office/drawing/2014/main" id="{37F58758-9FC2-6EC0-7AAC-C34496B92162}"/>
              </a:ext>
            </a:extLst>
          </p:cNvPr>
          <p:cNvSpPr>
            <a:spLocks noGrp="1"/>
          </p:cNvSpPr>
          <p:nvPr>
            <p:ph type="sldNum" sz="quarter" idx="12"/>
          </p:nvPr>
        </p:nvSpPr>
        <p:spPr/>
        <p:txBody>
          <a:bodyPr/>
          <a:lstStyle/>
          <a:p>
            <a:fld id="{94CCC8B7-2811-425A-8005-FC8037D870FD}" type="slidenum">
              <a:rPr lang="en-CA" smtClean="0"/>
              <a:t>3</a:t>
            </a:fld>
            <a:endParaRPr lang="en-CA" dirty="0"/>
          </a:p>
        </p:txBody>
      </p:sp>
      <p:pic>
        <p:nvPicPr>
          <p:cNvPr id="2" name="Picture 1">
            <a:extLst>
              <a:ext uri="{FF2B5EF4-FFF2-40B4-BE49-F238E27FC236}">
                <a16:creationId xmlns:a16="http://schemas.microsoft.com/office/drawing/2014/main" id="{3027C196-6DE8-5D20-391B-E19E26B11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4" y="-133142"/>
            <a:ext cx="1253768" cy="1253768"/>
          </a:xfrm>
          <a:prstGeom prst="rect">
            <a:avLst/>
          </a:prstGeom>
        </p:spPr>
      </p:pic>
    </p:spTree>
    <p:extLst>
      <p:ext uri="{BB962C8B-B14F-4D97-AF65-F5344CB8AC3E}">
        <p14:creationId xmlns:p14="http://schemas.microsoft.com/office/powerpoint/2010/main" val="350001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C2C210-AD06-613E-DE4D-A9FDDA57A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6AA8A714-4266-A732-BA64-A06E5EDAD7B3}"/>
              </a:ext>
            </a:extLst>
          </p:cNvPr>
          <p:cNvSpPr txBox="1"/>
          <p:nvPr/>
        </p:nvSpPr>
        <p:spPr>
          <a:xfrm>
            <a:off x="1403648" y="437884"/>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8FC2C9AA-8F4C-2640-C792-FC24CE41F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3" y="-113284"/>
            <a:ext cx="1253768" cy="1253768"/>
          </a:xfrm>
          <a:prstGeom prst="rect">
            <a:avLst/>
          </a:prstGeom>
        </p:spPr>
      </p:pic>
    </p:spTree>
    <p:extLst>
      <p:ext uri="{BB962C8B-B14F-4D97-AF65-F5344CB8AC3E}">
        <p14:creationId xmlns:p14="http://schemas.microsoft.com/office/powerpoint/2010/main" val="227497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DA5C8-2D3F-715E-4CBD-B007D56DF0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9B23F435-D506-8B9B-C730-905DC971DE1F}"/>
              </a:ext>
            </a:extLst>
          </p:cNvPr>
          <p:cNvSpPr txBox="1"/>
          <p:nvPr/>
        </p:nvSpPr>
        <p:spPr>
          <a:xfrm>
            <a:off x="1475656" y="466411"/>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F5338A9D-D767-D071-66AA-F92FB24A5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8" y="-57016"/>
            <a:ext cx="1253768" cy="1253768"/>
          </a:xfrm>
          <a:prstGeom prst="rect">
            <a:avLst/>
          </a:prstGeom>
        </p:spPr>
      </p:pic>
    </p:spTree>
    <p:extLst>
      <p:ext uri="{BB962C8B-B14F-4D97-AF65-F5344CB8AC3E}">
        <p14:creationId xmlns:p14="http://schemas.microsoft.com/office/powerpoint/2010/main" val="292777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CCB37-8CFC-AA96-AB3B-FCD8A45A6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5CD2477A-E823-6B7D-2594-3E38EAA77E07}"/>
              </a:ext>
            </a:extLst>
          </p:cNvPr>
          <p:cNvSpPr txBox="1"/>
          <p:nvPr/>
        </p:nvSpPr>
        <p:spPr>
          <a:xfrm>
            <a:off x="1259632" y="518712"/>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DDBFA1B3-B1A3-3147-93B4-07AADE96C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76" y="-88725"/>
            <a:ext cx="1253768" cy="1253768"/>
          </a:xfrm>
          <a:prstGeom prst="rect">
            <a:avLst/>
          </a:prstGeom>
        </p:spPr>
      </p:pic>
    </p:spTree>
    <p:extLst>
      <p:ext uri="{BB962C8B-B14F-4D97-AF65-F5344CB8AC3E}">
        <p14:creationId xmlns:p14="http://schemas.microsoft.com/office/powerpoint/2010/main" val="6576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63A922-9BC8-8A30-9549-B166BEFF2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7709BEF1-78CA-6FE7-022B-0D5BB770190A}"/>
              </a:ext>
            </a:extLst>
          </p:cNvPr>
          <p:cNvSpPr txBox="1"/>
          <p:nvPr/>
        </p:nvSpPr>
        <p:spPr>
          <a:xfrm>
            <a:off x="1331640" y="493410"/>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84AD98AA-9C62-8955-185E-74C64366A6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027"/>
            <a:ext cx="1253768" cy="1253768"/>
          </a:xfrm>
          <a:prstGeom prst="rect">
            <a:avLst/>
          </a:prstGeom>
        </p:spPr>
      </p:pic>
    </p:spTree>
    <p:extLst>
      <p:ext uri="{BB962C8B-B14F-4D97-AF65-F5344CB8AC3E}">
        <p14:creationId xmlns:p14="http://schemas.microsoft.com/office/powerpoint/2010/main" val="304197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C642B-6D38-F445-EAA5-AF932C411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6890D272-C0EB-61AF-F97A-883D1FC351BA}"/>
              </a:ext>
            </a:extLst>
          </p:cNvPr>
          <p:cNvSpPr txBox="1"/>
          <p:nvPr/>
        </p:nvSpPr>
        <p:spPr>
          <a:xfrm>
            <a:off x="1187624" y="528259"/>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93D8E333-517E-336C-5625-F2155C6FDE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096"/>
            <a:ext cx="1253768" cy="1253768"/>
          </a:xfrm>
          <a:prstGeom prst="rect">
            <a:avLst/>
          </a:prstGeom>
        </p:spPr>
      </p:pic>
    </p:spTree>
    <p:extLst>
      <p:ext uri="{BB962C8B-B14F-4D97-AF65-F5344CB8AC3E}">
        <p14:creationId xmlns:p14="http://schemas.microsoft.com/office/powerpoint/2010/main" val="198343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74958-26F2-52D3-A51D-39407DF4B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08" y="1196752"/>
            <a:ext cx="8028384" cy="5194837"/>
          </a:xfrm>
          <a:prstGeom prst="rect">
            <a:avLst/>
          </a:prstGeom>
        </p:spPr>
      </p:pic>
      <p:sp>
        <p:nvSpPr>
          <p:cNvPr id="4" name="TextBox 3">
            <a:extLst>
              <a:ext uri="{FF2B5EF4-FFF2-40B4-BE49-F238E27FC236}">
                <a16:creationId xmlns:a16="http://schemas.microsoft.com/office/drawing/2014/main" id="{CC83770F-924D-52C2-13D4-35B3AD2357E3}"/>
              </a:ext>
            </a:extLst>
          </p:cNvPr>
          <p:cNvSpPr txBox="1"/>
          <p:nvPr/>
        </p:nvSpPr>
        <p:spPr>
          <a:xfrm>
            <a:off x="1331640" y="441066"/>
            <a:ext cx="9144000" cy="646331"/>
          </a:xfrm>
          <a:prstGeom prst="rect">
            <a:avLst/>
          </a:prstGeom>
          <a:noFill/>
        </p:spPr>
        <p:txBody>
          <a:bodyPr wrap="square" rtlCol="0">
            <a:spAutoFit/>
          </a:bodyPr>
          <a:lstStyle/>
          <a:p>
            <a:pPr algn="ctr"/>
            <a:r>
              <a:rPr lang="en-CA" b="1" dirty="0">
                <a:solidFill>
                  <a:srgbClr val="FF0000"/>
                </a:solidFill>
                <a:cs typeface="Arial" panose="020B0604020202020204" pitchFamily="34" charset="0"/>
              </a:rPr>
              <a:t>PLFN Pre-Planning Phase Activities</a:t>
            </a:r>
          </a:p>
          <a:p>
            <a:pPr algn="ctr"/>
            <a:r>
              <a:rPr lang="en-CA" b="1" dirty="0">
                <a:solidFill>
                  <a:srgbClr val="FF0000"/>
                </a:solidFill>
                <a:cs typeface="Arial" panose="020B0604020202020204" pitchFamily="34" charset="0"/>
              </a:rPr>
              <a:t>Land Analysis</a:t>
            </a:r>
          </a:p>
        </p:txBody>
      </p:sp>
      <p:pic>
        <p:nvPicPr>
          <p:cNvPr id="2" name="Picture 1">
            <a:extLst>
              <a:ext uri="{FF2B5EF4-FFF2-40B4-BE49-F238E27FC236}">
                <a16:creationId xmlns:a16="http://schemas.microsoft.com/office/drawing/2014/main" id="{63F7B2DD-13C8-5F20-FD34-FF19DAC44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016"/>
            <a:ext cx="1253768" cy="1253768"/>
          </a:xfrm>
          <a:prstGeom prst="rect">
            <a:avLst/>
          </a:prstGeom>
        </p:spPr>
      </p:pic>
    </p:spTree>
    <p:extLst>
      <p:ext uri="{BB962C8B-B14F-4D97-AF65-F5344CB8AC3E}">
        <p14:creationId xmlns:p14="http://schemas.microsoft.com/office/powerpoint/2010/main" val="428645407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Part 1 branded-plfnLFN_LUP_Apr30_Community_Info_Package_Part1</Template>
  <TotalTime>335069</TotalTime>
  <Words>332</Words>
  <Application>Microsoft Office PowerPoint</Application>
  <PresentationFormat>On-screen Show (4:3)</PresentationFormat>
  <Paragraphs>47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Calibri,Bold</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Moore</dc:creator>
  <cp:lastModifiedBy>Linda Ritcey</cp:lastModifiedBy>
  <cp:revision>114</cp:revision>
  <cp:lastPrinted>2025-05-01T04:48:03Z</cp:lastPrinted>
  <dcterms:created xsi:type="dcterms:W3CDTF">2018-06-13T18:30:55Z</dcterms:created>
  <dcterms:modified xsi:type="dcterms:W3CDTF">2025-07-02T14:44:48Z</dcterms:modified>
</cp:coreProperties>
</file>