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4" r:id="rId1"/>
  </p:sldMasterIdLst>
  <p:notesMasterIdLst>
    <p:notesMasterId r:id="rId38"/>
  </p:notesMasterIdLst>
  <p:handoutMasterIdLst>
    <p:handoutMasterId r:id="rId39"/>
  </p:handoutMasterIdLst>
  <p:sldIdLst>
    <p:sldId id="345" r:id="rId2"/>
    <p:sldId id="427" r:id="rId3"/>
    <p:sldId id="280" r:id="rId4"/>
    <p:sldId id="428" r:id="rId5"/>
    <p:sldId id="429" r:id="rId6"/>
    <p:sldId id="362" r:id="rId7"/>
    <p:sldId id="421" r:id="rId8"/>
    <p:sldId id="422" r:id="rId9"/>
    <p:sldId id="426" r:id="rId10"/>
    <p:sldId id="425" r:id="rId11"/>
    <p:sldId id="423" r:id="rId12"/>
    <p:sldId id="433" r:id="rId13"/>
    <p:sldId id="350" r:id="rId14"/>
    <p:sldId id="352" r:id="rId15"/>
    <p:sldId id="351" r:id="rId16"/>
    <p:sldId id="408" r:id="rId17"/>
    <p:sldId id="373" r:id="rId18"/>
    <p:sldId id="430" r:id="rId19"/>
    <p:sldId id="370" r:id="rId20"/>
    <p:sldId id="371" r:id="rId21"/>
    <p:sldId id="374" r:id="rId22"/>
    <p:sldId id="375" r:id="rId23"/>
    <p:sldId id="392" r:id="rId24"/>
    <p:sldId id="380" r:id="rId25"/>
    <p:sldId id="390" r:id="rId26"/>
    <p:sldId id="381" r:id="rId27"/>
    <p:sldId id="397" r:id="rId28"/>
    <p:sldId id="383" r:id="rId29"/>
    <p:sldId id="401" r:id="rId30"/>
    <p:sldId id="385" r:id="rId31"/>
    <p:sldId id="402" r:id="rId32"/>
    <p:sldId id="393" r:id="rId33"/>
    <p:sldId id="406" r:id="rId34"/>
    <p:sldId id="405" r:id="rId35"/>
    <p:sldId id="416" r:id="rId36"/>
    <p:sldId id="439" r:id="rId3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6" autoAdjust="0"/>
    <p:restoredTop sz="95274" autoAdjust="0"/>
  </p:normalViewPr>
  <p:slideViewPr>
    <p:cSldViewPr>
      <p:cViewPr varScale="1">
        <p:scale>
          <a:sx n="78" d="100"/>
          <a:sy n="78" d="100"/>
        </p:scale>
        <p:origin x="16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238" d="100"/>
          <a:sy n="238" d="100"/>
        </p:scale>
        <p:origin x="498" y="-15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13B1F7-2D72-FECB-5FDF-933F6E3172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3CD9E-A840-A1B6-2622-738B67A528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5A4EC6C-92F9-413C-9A21-DF206DFE6A1C}" type="datetimeFigureOut">
              <a:rPr lang="en-CA" smtClean="0"/>
              <a:t>2025-07-02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B4B12-D8AA-7A20-51D7-0EB6EA2797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73901-1B83-5FAE-0C09-635967744B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54BB11A-97FC-473E-A301-F63F0BBF01C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2245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5EF14F9-FEA8-492D-9779-BDB50F1CAAA8}" type="datetimeFigureOut">
              <a:rPr lang="en-CA" smtClean="0"/>
              <a:t>2025-07-02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739FEA7-AEA6-4107-B8C3-F0C4BC2F326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939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354013"/>
            <a:ext cx="5448300" cy="4086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998421" cy="3780473"/>
          </a:xfrm>
        </p:spPr>
        <p:txBody>
          <a:bodyPr/>
          <a:lstStyle/>
          <a:p>
            <a:r>
              <a:rPr lang="en-CA" sz="1500" dirty="0"/>
              <a:t>Cover Image showing Satellite Image of New development on Membertou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9FEA7-AEA6-4107-B8C3-F0C4BC2F326E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06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D481E-6AAF-05A1-FC0E-202B4060C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842899-AD37-8CB3-E622-77F5CBF28D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18BF25-8357-7BBF-E2AE-584B5B48B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Thanks!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87AB0-ADAA-B2B8-4FB8-D5710577C0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9FEA7-AEA6-4107-B8C3-F0C4BC2F326E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3127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BCFF5-86AB-6DDC-DBA9-7BBAAF947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FF2FA7-D7EA-90C7-B0E3-DCE2BCE86C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B28C0B-65C1-5B0F-38D6-F2C978E130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Thanks!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1D468-FCAD-7501-9294-B8E28486B2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9FEA7-AEA6-4107-B8C3-F0C4BC2F326E}" type="slidenum">
              <a:rPr lang="en-CA" smtClean="0"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096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BDE9F-BC22-AC81-9541-68A1246DA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E64621-F3F6-1183-1F09-C678F5CB9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798476-F708-8170-3A4A-8DB9CF4F1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Thanks!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367E1-CCB9-8780-2FB2-A2AF9CF23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9FEA7-AEA6-4107-B8C3-F0C4BC2F326E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9330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67AA8-CC43-7151-3D99-18DFF2FD4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D49A8F-194B-ECEA-E4CD-C067A8F4D2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96E785-2898-0346-2475-31D199F5D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Thanks!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5488D-8FFF-608A-62A3-B7B1EFCCE1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9FEA7-AEA6-4107-B8C3-F0C4BC2F326E}" type="slidenum">
              <a:rPr lang="en-CA" smtClean="0"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9716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265EA-657E-CED8-1359-B16C124EE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8AC433-A1B1-A4EE-7412-46A8D6D2E3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94E24B-9D7F-BA8B-7F36-FAB85BD7A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Thanks!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F783D-C78B-91A7-1C36-E7F485CE2F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9FEA7-AEA6-4107-B8C3-F0C4BC2F326E}" type="slidenum">
              <a:rPr lang="en-CA" smtClean="0"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4377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9B2A0-F7D3-5A12-8C8E-CFA561C57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668BFD-C0CB-4C7C-7F20-9AA11905DF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51E433-8BAF-EDD9-9D4C-FF68FD034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Thanks!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7AC02-AE81-7B3A-9801-94E3F21D1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9FEA7-AEA6-4107-B8C3-F0C4BC2F326E}" type="slidenum">
              <a:rPr lang="en-CA" smtClean="0"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5712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13AEE-C0CD-662D-6034-2D2E0ED18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BB9066-E199-47E7-3001-56B7C79B9F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D01663-BD7C-F5D4-DA1F-71691E745D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Thanks!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31C39-B0AA-2D8C-2272-DA01BB031D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9FEA7-AEA6-4107-B8C3-F0C4BC2F326E}" type="slidenum">
              <a:rPr lang="en-CA" smtClean="0"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2392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AF0FC-9A86-AF62-6102-54913A378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E0B153-33CC-BB53-E5E3-AFA84F73B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627662-8C47-0F77-6EE1-65D4193A2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Thanks!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8201F-D5CA-EE8E-40DE-069BF80460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9FEA7-AEA6-4107-B8C3-F0C4BC2F326E}" type="slidenum">
              <a:rPr lang="en-CA" smtClean="0"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589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CF6EC-4B71-A423-9F36-225D65C53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6EE2F3-D938-E96D-65B9-F1687FCCE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B9B1FE-216A-9B52-8B07-7D6810EE31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F6BA8-8333-21EB-951A-1A7F82F60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9FEA7-AEA6-4107-B8C3-F0C4BC2F326E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7466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84263" y="176213"/>
            <a:ext cx="4840287" cy="3630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68907"/>
            <a:ext cx="5852160" cy="3780473"/>
          </a:xfrm>
        </p:spPr>
        <p:txBody>
          <a:bodyPr/>
          <a:lstStyle/>
          <a:p>
            <a:r>
              <a:rPr lang="en-CA" sz="1500" dirty="0"/>
              <a:t>General DISC Planning Model showing what Phase the following community engagement results to be presented were derived.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9FEA7-AEA6-4107-B8C3-F0C4BC2F326E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4970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F5382-0A18-15F4-57EA-BE5A53A58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C355B3-5FC7-0A06-A9D1-88440531C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DE77E2-8DD2-AEFA-66E0-ADF31288C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2FC77-5128-920C-3EC3-751CCAF6B8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9FEA7-AEA6-4107-B8C3-F0C4BC2F326E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6791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15AD4-437A-5782-C01B-ABE0B1E3A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DAA00D-A9DC-4E55-E46D-5542A6771D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6EC976-41C8-4DB7-1A06-F1617A9D6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5934F-1392-6C99-F55E-43BA61DFE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9FEA7-AEA6-4107-B8C3-F0C4BC2F326E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8392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63E72-66C2-DB06-026F-78B25200C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1F53E5-E30B-A61F-9483-4A469D21D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3FBEC7-E5FF-7AFE-FE25-BA392CB2E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8A88E-C250-5039-F4CC-B112CD885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9FEA7-AEA6-4107-B8C3-F0C4BC2F326E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9039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E0CBF-2D84-4B63-987D-370C3FC65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6D2EC1-A640-4193-9C92-0D33B4E13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C403D6-75B1-EF06-6FD3-78A64A82B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Thanks!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1BC4D-BEBB-3B4D-AD9A-B2F07CE25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9FEA7-AEA6-4107-B8C3-F0C4BC2F326E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2655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42B4D-AD6B-896C-462D-71DAA247C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07951E-472D-BBB1-58BA-B6DBA04DD2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BBB2BC-2DC5-120E-D11D-EDE80EDBF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Thanks!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E4ECB-0E5F-17A6-0799-84B0B59D11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9FEA7-AEA6-4107-B8C3-F0C4BC2F326E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4755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53B7B-F0C7-5D4F-E879-D2B70D2D4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5A6614-8052-E3CA-7452-BE5867320B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F61F29-2172-2CC9-7AAC-5BE4D2878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Thanks!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BF77A-098E-9BB9-892C-C6470A20AA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9FEA7-AEA6-4107-B8C3-F0C4BC2F326E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5546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082C72E5-B48C-468D-942E-5AA5356DBBE5}" type="datetime1">
              <a:rPr lang="en-CA" smtClean="0"/>
              <a:t>2025-07-02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94CCC8B7-2811-425A-8005-FC8037D870F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088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5E9E-584C-46D8-87A8-B6C00A16479E}" type="datetime1">
              <a:rPr lang="en-CA" smtClean="0"/>
              <a:t>2025-07-02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20853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10E5E9E-584C-46D8-87A8-B6C00A16479E}" type="datetime1">
              <a:rPr lang="en-CA" smtClean="0"/>
              <a:t>2025-07-02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4CCC8B7-2811-425A-8005-FC8037D870F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092141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10E5E9E-584C-46D8-87A8-B6C00A16479E}" type="datetime1">
              <a:rPr lang="en-CA" smtClean="0"/>
              <a:t>2025-07-02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4CCC8B7-2811-425A-8005-FC8037D870FD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927940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10E5E9E-584C-46D8-87A8-B6C00A16479E}" type="datetime1">
              <a:rPr lang="en-CA" smtClean="0"/>
              <a:t>2025-07-02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4CCC8B7-2811-425A-8005-FC8037D870F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958647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5E9E-584C-46D8-87A8-B6C00A16479E}" type="datetime1">
              <a:rPr lang="en-CA" smtClean="0"/>
              <a:t>2025-07-02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77359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5E9E-584C-46D8-87A8-B6C00A16479E}" type="datetime1">
              <a:rPr lang="en-CA" smtClean="0"/>
              <a:t>2025-07-02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490258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4DAF-EF6D-469D-A96B-7AD135546AB4}" type="datetime1">
              <a:rPr lang="en-CA" smtClean="0"/>
              <a:t>2025-07-02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41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E34728D-9BD1-42B5-A186-CB66CDB60986}" type="datetime1">
              <a:rPr lang="en-CA" smtClean="0"/>
              <a:t>2025-07-02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4CCC8B7-2811-425A-8005-FC8037D870F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14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572B-3DB9-4F9E-88E0-22B66B6150E6}" type="datetime1">
              <a:rPr lang="en-CA" smtClean="0"/>
              <a:t>2025-07-02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895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737E40D-B388-47AC-9F6A-726BB246AE29}" type="datetime1">
              <a:rPr lang="en-CA" smtClean="0"/>
              <a:t>2025-07-02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94CCC8B7-2811-425A-8005-FC8037D870F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236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69C3-E069-4062-85B6-AD2A84897D60}" type="datetime1">
              <a:rPr lang="en-CA" smtClean="0"/>
              <a:t>2025-07-02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52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D6F4-F0CD-4164-9810-EE2D397A971F}" type="datetime1">
              <a:rPr lang="en-CA" smtClean="0"/>
              <a:t>2025-07-02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468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385D-F617-448A-BB92-5FB61D727707}" type="datetime1">
              <a:rPr lang="en-CA" smtClean="0"/>
              <a:t>2025-07-02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744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E5CD-0210-488A-89AA-8A2D65AE495E}" type="datetime1">
              <a:rPr lang="en-CA" smtClean="0"/>
              <a:t>2025-07-02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138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0A48-74B7-4048-900B-B8FB58ED5747}" type="datetime1">
              <a:rPr lang="en-CA" smtClean="0"/>
              <a:t>2025-07-02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850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6E20-1611-485C-AD3D-56229756D410}" type="datetime1">
              <a:rPr lang="en-CA" smtClean="0"/>
              <a:t>2025-07-02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151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E5E9E-584C-46D8-87A8-B6C00A16479E}" type="datetime1">
              <a:rPr lang="en-CA" smtClean="0"/>
              <a:t>2025-07-02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CC8B7-2811-425A-8005-FC8037D870F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942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  <p:sldLayoutId id="2147484041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4537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rgbClr val="FF0000"/>
                </a:solidFill>
                <a:cs typeface="Arial" panose="020B0604020202020204" pitchFamily="34" charset="0"/>
              </a:rPr>
              <a:t>Pictou Landing First Nation </a:t>
            </a:r>
          </a:p>
          <a:p>
            <a:pPr algn="ctr"/>
            <a:r>
              <a:rPr lang="en-CA" sz="2000" b="1" dirty="0">
                <a:solidFill>
                  <a:srgbClr val="FF0000"/>
                </a:solidFill>
                <a:cs typeface="Arial" panose="020B0604020202020204" pitchFamily="34" charset="0"/>
              </a:rPr>
              <a:t>Land Use Plan 2024/2025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8731F6-82C5-CCBC-107C-C5D98FFAA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61297"/>
            <a:ext cx="6788727" cy="483120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9281DC-CAF6-5C99-EC24-B7581515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1</a:t>
            </a:fld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2D8C33-1233-EC69-DB70-96FAA8D9E4F5}"/>
              </a:ext>
            </a:extLst>
          </p:cNvPr>
          <p:cNvSpPr txBox="1"/>
          <p:nvPr/>
        </p:nvSpPr>
        <p:spPr>
          <a:xfrm>
            <a:off x="0" y="639250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  <a:cs typeface="Arial" panose="020B0604020202020204" pitchFamily="34" charset="0"/>
              </a:rPr>
              <a:t>Part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AD4C88-86E5-E493-D2FF-08051FDFB6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311"/>
            <a:ext cx="1543986" cy="15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29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F037B-28EE-BA0D-865D-CC367CEC5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073A36-C1AC-0095-C44C-AE989E0A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10</a:t>
            </a:fld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61C17-A0B4-58A3-8968-6E82546C4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02" y="1196752"/>
            <a:ext cx="6366396" cy="4994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820872-7014-6A68-CA9A-E301A7E94C6C}"/>
              </a:ext>
            </a:extLst>
          </p:cNvPr>
          <p:cNvSpPr txBox="1"/>
          <p:nvPr/>
        </p:nvSpPr>
        <p:spPr>
          <a:xfrm>
            <a:off x="1187624" y="28446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Pictou Landing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1967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88FA02-0F6D-FA13-86E1-00C039CAA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0586"/>
            <a:ext cx="1543986" cy="15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58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3922C-176B-0B2E-40B8-CDC2875E7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FCA00-2244-8B60-2646-3ABE2010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11</a:t>
            </a:fld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A3F0C0-DA0A-3B54-9DA0-A5BE42F0FC72}"/>
              </a:ext>
            </a:extLst>
          </p:cNvPr>
          <p:cNvSpPr txBox="1"/>
          <p:nvPr/>
        </p:nvSpPr>
        <p:spPr>
          <a:xfrm>
            <a:off x="1331640" y="28446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Pictou Landing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1967 Zoom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ECD20D-B272-FD40-0252-340D0D081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4026" y="1400470"/>
            <a:ext cx="5015948" cy="47525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D3DED3-3115-8F20-DE31-F4EECE8D1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0586"/>
            <a:ext cx="1543986" cy="15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46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F4E13-7373-6C59-C474-D36A86747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AB5512-9497-1091-AEF4-386E9761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12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7C8D9-35CD-0C50-BB75-792C761C34F9}"/>
              </a:ext>
            </a:extLst>
          </p:cNvPr>
          <p:cNvSpPr txBox="1"/>
          <p:nvPr/>
        </p:nvSpPr>
        <p:spPr>
          <a:xfrm>
            <a:off x="971600" y="7461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Stats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F3E8B-99E1-BC84-242D-366BEA410C7A}"/>
              </a:ext>
            </a:extLst>
          </p:cNvPr>
          <p:cNvSpPr txBox="1"/>
          <p:nvPr/>
        </p:nvSpPr>
        <p:spPr>
          <a:xfrm>
            <a:off x="2231740" y="191683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Community Background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4B0813-24F8-A67F-5072-0FDB914B5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46562"/>
            <a:ext cx="5388068" cy="35884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F94BF1-9B4F-4E3A-2118-1F14EE1294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0586"/>
            <a:ext cx="1543986" cy="15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98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CA351-6920-B0C8-7B3A-CB904ADB0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2927"/>
            <a:ext cx="8532440" cy="53650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1374A3-099B-4EDC-B462-9457DB30529C}"/>
              </a:ext>
            </a:extLst>
          </p:cNvPr>
          <p:cNvSpPr txBox="1"/>
          <p:nvPr/>
        </p:nvSpPr>
        <p:spPr>
          <a:xfrm>
            <a:off x="1289670" y="38100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Research</a:t>
            </a:r>
          </a:p>
          <a:p>
            <a:pPr algn="ctr"/>
            <a:r>
              <a:rPr lang="en-CA" b="1" dirty="0">
                <a:solidFill>
                  <a:schemeClr val="bg1"/>
                </a:solidFill>
                <a:cs typeface="Arial" panose="020B0604020202020204" pitchFamily="34" charset="0"/>
              </a:rPr>
              <a:t>PLFN Population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2EB1D1C-BA78-3B6A-30C8-C893BFFC8D94}"/>
              </a:ext>
            </a:extLst>
          </p:cNvPr>
          <p:cNvCxnSpPr/>
          <p:nvPr/>
        </p:nvCxnSpPr>
        <p:spPr>
          <a:xfrm>
            <a:off x="2987824" y="5229200"/>
            <a:ext cx="216024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F5CAB7-7632-461F-F452-1F29D0745264}"/>
              </a:ext>
            </a:extLst>
          </p:cNvPr>
          <p:cNvCxnSpPr>
            <a:cxnSpLocks/>
          </p:cNvCxnSpPr>
          <p:nvPr/>
        </p:nvCxnSpPr>
        <p:spPr>
          <a:xfrm flipH="1">
            <a:off x="3851920" y="5229200"/>
            <a:ext cx="648072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F727C4-2579-0CB2-556A-9C637DC8889D}"/>
              </a:ext>
            </a:extLst>
          </p:cNvPr>
          <p:cNvCxnSpPr>
            <a:cxnSpLocks/>
          </p:cNvCxnSpPr>
          <p:nvPr/>
        </p:nvCxnSpPr>
        <p:spPr>
          <a:xfrm flipV="1">
            <a:off x="3491880" y="5589240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685B22-540E-ADE4-578E-E4D4BA80308B}"/>
              </a:ext>
            </a:extLst>
          </p:cNvPr>
          <p:cNvSpPr txBox="1"/>
          <p:nvPr/>
        </p:nvSpPr>
        <p:spPr>
          <a:xfrm>
            <a:off x="6930008" y="5914325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Source: PLFN/CMM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EF82E3D-865C-A491-6700-58DE325B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13</a:t>
            </a:fld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7E0B0-E8C7-DAB2-40A1-F6DAA2160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" y="-123293"/>
            <a:ext cx="1273958" cy="12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27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E1835A-620C-2015-3EF4-0D829DB75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79551"/>
            <a:ext cx="8064896" cy="55575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0AC949-1BE1-DBA6-D494-631B6FB554C9}"/>
              </a:ext>
            </a:extLst>
          </p:cNvPr>
          <p:cNvSpPr txBox="1"/>
          <p:nvPr/>
        </p:nvSpPr>
        <p:spPr>
          <a:xfrm>
            <a:off x="1403648" y="356221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Research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Population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0F8A94-1B68-9D05-4912-B198FD9878C0}"/>
              </a:ext>
            </a:extLst>
          </p:cNvPr>
          <p:cNvSpPr txBox="1"/>
          <p:nvPr/>
        </p:nvSpPr>
        <p:spPr>
          <a:xfrm>
            <a:off x="7380312" y="6148856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Source: PLFN/CMM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70224-4031-BA97-DE7C-95B082648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14</a:t>
            </a:fld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E9582C-1470-BBAC-B43F-95F64CEC8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" y="-123293"/>
            <a:ext cx="1273958" cy="12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7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0563F6-D130-125C-D842-71D2E4755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72956"/>
            <a:ext cx="7959472" cy="5531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B21AC3-EC13-5ACA-2148-33C814995E5F}"/>
              </a:ext>
            </a:extLst>
          </p:cNvPr>
          <p:cNvSpPr txBox="1"/>
          <p:nvPr/>
        </p:nvSpPr>
        <p:spPr>
          <a:xfrm>
            <a:off x="1944216" y="20150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Research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Population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E3BB5C-2DF9-4136-CC77-C009CB416DDE}"/>
              </a:ext>
            </a:extLst>
          </p:cNvPr>
          <p:cNvSpPr txBox="1"/>
          <p:nvPr/>
        </p:nvSpPr>
        <p:spPr>
          <a:xfrm>
            <a:off x="6516216" y="270950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Males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E6457-33C3-C9E0-FC19-BD41CB3402F9}"/>
              </a:ext>
            </a:extLst>
          </p:cNvPr>
          <p:cNvSpPr txBox="1"/>
          <p:nvPr/>
        </p:nvSpPr>
        <p:spPr>
          <a:xfrm>
            <a:off x="2555776" y="270950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Females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E20526-437E-8B98-9CD8-4976EFEED6C9}"/>
              </a:ext>
            </a:extLst>
          </p:cNvPr>
          <p:cNvSpPr txBox="1"/>
          <p:nvPr/>
        </p:nvSpPr>
        <p:spPr>
          <a:xfrm>
            <a:off x="6930008" y="5914325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Source: PLFN/CMM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10087F-3E86-E9F7-2563-DC39FAC6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15</a:t>
            </a:fld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B58B4-A3BA-D2EE-441E-545A10CE2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" y="-123293"/>
            <a:ext cx="1273958" cy="12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92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73755-CCBC-B3C0-D270-E5940E8B5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E3F08-CBCF-20B9-A9CE-2D2AFD1E01EF}"/>
              </a:ext>
            </a:extLst>
          </p:cNvPr>
          <p:cNvSpPr txBox="1"/>
          <p:nvPr/>
        </p:nvSpPr>
        <p:spPr>
          <a:xfrm>
            <a:off x="1296141" y="4766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Current Land Use/Forest Management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5D752-5D55-D521-F7CB-9014EDC78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10" y="1268760"/>
            <a:ext cx="7092280" cy="50472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B641D-4A20-B2D5-DD6B-398DC38FBD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" y="-13489"/>
            <a:ext cx="1273958" cy="12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6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A65E6-3183-7DE4-0F63-F2E7216C7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E59519-92D9-3275-775F-3999C4868369}"/>
              </a:ext>
            </a:extLst>
          </p:cNvPr>
          <p:cNvSpPr txBox="1"/>
          <p:nvPr/>
        </p:nvSpPr>
        <p:spPr>
          <a:xfrm>
            <a:off x="1547664" y="1916832"/>
            <a:ext cx="5832648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FC945-542D-29F5-2D42-96D065494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6" y="1721532"/>
            <a:ext cx="8526046" cy="34356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DCA3BD-F09B-CC47-2233-D81D7B204B8F}"/>
              </a:ext>
            </a:extLst>
          </p:cNvPr>
          <p:cNvSpPr txBox="1"/>
          <p:nvPr/>
        </p:nvSpPr>
        <p:spPr>
          <a:xfrm>
            <a:off x="1115616" y="66913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Current Land Use/Forest Management Plan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IR 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1AF609-0173-9C24-CA3E-BC046D7E9E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" y="106789"/>
            <a:ext cx="1273958" cy="12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04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292EB-41C0-F2D9-EB4A-6BF922821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56859"/>
            <a:ext cx="7488832" cy="52858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E42CAD-6582-52E1-104E-2BDE57C3003B}"/>
              </a:ext>
            </a:extLst>
          </p:cNvPr>
          <p:cNvSpPr txBox="1"/>
          <p:nvPr/>
        </p:nvSpPr>
        <p:spPr>
          <a:xfrm>
            <a:off x="1308597" y="47667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Current Land Use/Forest Management Plan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IR 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C96B81-6744-A6A6-ED75-B32A3FAC52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" y="-17099"/>
            <a:ext cx="1273958" cy="12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44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F8107-9B91-DAFD-62B7-F36DA47A8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2AC053-3F36-2603-C202-855B778F8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6" y="1340768"/>
            <a:ext cx="8721626" cy="4032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2EC794-09AC-C089-9872-B25050608C59}"/>
              </a:ext>
            </a:extLst>
          </p:cNvPr>
          <p:cNvSpPr txBox="1"/>
          <p:nvPr/>
        </p:nvSpPr>
        <p:spPr>
          <a:xfrm>
            <a:off x="755576" y="56145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Current Land Use/Forest Management Plan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IR 37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563CF7-577D-7E2F-9CFF-B26E5F3FF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" y="0"/>
            <a:ext cx="1273958" cy="12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5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2AE4A-4D9D-1AF1-3F5F-EAB0CB625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6467A4-9635-2C1D-3827-26C33E2F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2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00303-10C2-8913-83A2-EAA7BD835B5C}"/>
              </a:ext>
            </a:extLst>
          </p:cNvPr>
          <p:cNvSpPr txBox="1"/>
          <p:nvPr/>
        </p:nvSpPr>
        <p:spPr>
          <a:xfrm>
            <a:off x="1143634" y="44100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A57A6-909B-5AC6-BEC5-7C914E733248}"/>
              </a:ext>
            </a:extLst>
          </p:cNvPr>
          <p:cNvSpPr txBox="1"/>
          <p:nvPr/>
        </p:nvSpPr>
        <p:spPr>
          <a:xfrm>
            <a:off x="359532" y="4221088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the spring of 2024, PLFN began a Land Use Planning Process with funding provided by the National Aboriginal Land Managers Association (NALMA) </a:t>
            </a:r>
            <a:r>
              <a:rPr lang="en-CA" dirty="0"/>
              <a:t>under the Land Use Planning Funding Initiative Program. </a:t>
            </a:r>
          </a:p>
          <a:p>
            <a:endParaRPr lang="en-CA" dirty="0"/>
          </a:p>
          <a:p>
            <a:r>
              <a:rPr lang="en-CA" dirty="0"/>
              <a:t>Activities undertaken under the Pre-Planning Phase of the Land Use Planning Process included Background Research, Land Analysis, Community Surveys and drafting Future Land Use Plan Options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EAC8B-9274-6A8F-A5EA-A197E05DB9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34" y="1217648"/>
            <a:ext cx="6856732" cy="28995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49B681-4D95-0FCA-C4B6-A3F47131DB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99392"/>
            <a:ext cx="1543986" cy="15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48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FD417-28BA-F2BE-ED56-B057E031E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4843ED-B2AF-F47E-2CBF-2F24631EB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604366"/>
            <a:ext cx="6799187" cy="48361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67FC00-D233-65FD-8B7E-34FE5AB68EE6}"/>
              </a:ext>
            </a:extLst>
          </p:cNvPr>
          <p:cNvSpPr txBox="1"/>
          <p:nvPr/>
        </p:nvSpPr>
        <p:spPr>
          <a:xfrm>
            <a:off x="1835696" y="41398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Current Land Use/Forest Management Plan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IR 24G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55B3AC-3999-03CD-1074-C4AB0EA94D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116632"/>
            <a:ext cx="1273958" cy="12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82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CA5DC-DC5B-A1EA-AB3A-B9485013A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1FAC26-10BB-4449-1DAE-C30183BA5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88" y="1245527"/>
            <a:ext cx="7488834" cy="2304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7B4A06-73AA-DAE2-FAA0-D3386C747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3676518"/>
            <a:ext cx="7399079" cy="29983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237E10-FE76-D0F3-5E81-20826FE7C3F9}"/>
              </a:ext>
            </a:extLst>
          </p:cNvPr>
          <p:cNvSpPr txBox="1"/>
          <p:nvPr/>
        </p:nvSpPr>
        <p:spPr>
          <a:xfrm>
            <a:off x="1331640" y="47667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Current Land Use/Forest Management Plan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IR 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CA47BF-B1DB-BA8F-0C40-51FDFD788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" y="30753"/>
            <a:ext cx="1273958" cy="12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90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27879-7EC5-220A-B59D-982A546FC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3ED3DF-48B3-37B4-4D7A-12F036D2A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66702"/>
            <a:ext cx="7985102" cy="48834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3451E8-C39B-37C9-0948-27B0D68E9D85}"/>
              </a:ext>
            </a:extLst>
          </p:cNvPr>
          <p:cNvSpPr txBox="1"/>
          <p:nvPr/>
        </p:nvSpPr>
        <p:spPr>
          <a:xfrm>
            <a:off x="1381462" y="54337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Current Land Use/Forest Management Plan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IR 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BB0C9B-3877-89AB-0932-5E8D154980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686"/>
            <a:ext cx="1273958" cy="12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55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C6B39-0A7C-1EE1-CA13-5C5A5AE23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C88C8-E9D5-0E94-9646-5FDB2CBA0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23</a:t>
            </a:fld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E3FFF6-FF25-35B6-5FF2-02BAA3ADB733}"/>
              </a:ext>
            </a:extLst>
          </p:cNvPr>
          <p:cNvSpPr txBox="1"/>
          <p:nvPr/>
        </p:nvSpPr>
        <p:spPr>
          <a:xfrm>
            <a:off x="1453470" y="56356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Land Use Plan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Community Survey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56838-1A58-E17B-A104-985A311EDCC2}"/>
              </a:ext>
            </a:extLst>
          </p:cNvPr>
          <p:cNvSpPr txBox="1"/>
          <p:nvPr/>
        </p:nvSpPr>
        <p:spPr>
          <a:xfrm>
            <a:off x="1979712" y="160201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PLFN Land Use Plan Community Survey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EEFFD-DDCA-463B-7E6D-1A56EEE05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53249"/>
            <a:ext cx="5544616" cy="36927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F25C6C-4E3A-CDC7-8339-B7D01EBA34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3917"/>
            <a:ext cx="1273958" cy="12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73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40210-D1DE-E586-87A3-37994D058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4B5B0E-108E-F56E-E65B-4B901F3C291E}"/>
              </a:ext>
            </a:extLst>
          </p:cNvPr>
          <p:cNvSpPr txBox="1"/>
          <p:nvPr/>
        </p:nvSpPr>
        <p:spPr>
          <a:xfrm>
            <a:off x="1187624" y="54868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Land Use Plan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Community Survey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93BA26-DCDE-32A0-0125-E6A77B205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72816"/>
            <a:ext cx="7998919" cy="39604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626210-216B-B70F-A3EF-E96892F9A0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" y="116632"/>
            <a:ext cx="1273958" cy="12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99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5FF1F2-D745-C010-B699-C5766D75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25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4699F5-0077-D9BC-392E-BA18A9678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5" y="1110227"/>
            <a:ext cx="4314204" cy="2605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DB4017-99FF-E46F-E795-929F75FFB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572" y="1294021"/>
            <a:ext cx="3545349" cy="21712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2E1158-45B0-8FA0-A6C2-C7A5A56C6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227" y="3727235"/>
            <a:ext cx="4663237" cy="27351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72C7D0-E709-BCFF-63EF-F026A9FBD12A}"/>
              </a:ext>
            </a:extLst>
          </p:cNvPr>
          <p:cNvSpPr txBox="1"/>
          <p:nvPr/>
        </p:nvSpPr>
        <p:spPr>
          <a:xfrm>
            <a:off x="1259632" y="126876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Q1a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88C492-D631-B6B8-AB1B-EF18B82838D7}"/>
              </a:ext>
            </a:extLst>
          </p:cNvPr>
          <p:cNvSpPr txBox="1"/>
          <p:nvPr/>
        </p:nvSpPr>
        <p:spPr>
          <a:xfrm>
            <a:off x="2915816" y="3789040"/>
            <a:ext cx="629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/>
              <a:t>Q1b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D40E3C-5A3A-F2BD-98BE-B89BB2447DAF}"/>
              </a:ext>
            </a:extLst>
          </p:cNvPr>
          <p:cNvSpPr txBox="1"/>
          <p:nvPr/>
        </p:nvSpPr>
        <p:spPr>
          <a:xfrm>
            <a:off x="4676167" y="1294021"/>
            <a:ext cx="629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/>
              <a:t>Q1c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BCEB0F-A26A-FCE9-FDC6-C1B55DC0715E}"/>
              </a:ext>
            </a:extLst>
          </p:cNvPr>
          <p:cNvSpPr txBox="1"/>
          <p:nvPr/>
        </p:nvSpPr>
        <p:spPr>
          <a:xfrm>
            <a:off x="1507785" y="26616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Community Land Use Survey Results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Respondent Demographics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D3A971-FF3F-3796-5C01-827BCC1B79CE}"/>
              </a:ext>
            </a:extLst>
          </p:cNvPr>
          <p:cNvSpPr txBox="1"/>
          <p:nvPr/>
        </p:nvSpPr>
        <p:spPr>
          <a:xfrm>
            <a:off x="4939430" y="4113366"/>
            <a:ext cx="6298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Under 20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4040FA-4485-6116-9CA5-26B08601EEBC}"/>
              </a:ext>
            </a:extLst>
          </p:cNvPr>
          <p:cNvCxnSpPr/>
          <p:nvPr/>
        </p:nvCxnSpPr>
        <p:spPr>
          <a:xfrm flipH="1">
            <a:off x="4676167" y="4221088"/>
            <a:ext cx="2954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08CAA4E-E791-F2B1-FF39-1F344B10CA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6810"/>
            <a:ext cx="1273958" cy="12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62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E815E-DC73-C34D-74B7-1F2482630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4E23B6-CE1E-10C0-BB2C-71A661531F26}"/>
              </a:ext>
            </a:extLst>
          </p:cNvPr>
          <p:cNvSpPr txBox="1"/>
          <p:nvPr/>
        </p:nvSpPr>
        <p:spPr>
          <a:xfrm>
            <a:off x="1115616" y="47667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Land Use Plan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Community Survey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1BB9F-0B8C-D79B-121A-ED73517B1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00808"/>
            <a:ext cx="7448427" cy="40765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C8F324-D912-F6F8-F515-B769D8E361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326"/>
            <a:ext cx="1273958" cy="12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76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E6B30C-87D9-3F06-97AF-37BC4AC05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27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C4D89-66A2-C4A4-ECBD-871417A6863F}"/>
              </a:ext>
            </a:extLst>
          </p:cNvPr>
          <p:cNvSpPr txBox="1"/>
          <p:nvPr/>
        </p:nvSpPr>
        <p:spPr>
          <a:xfrm>
            <a:off x="575830" y="1275483"/>
            <a:ext cx="8337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Q2) As a growing community among significant natural assets, what do you consider PLFN's greatest strength? </a:t>
            </a:r>
            <a:endParaRPr lang="en-CA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9098D2-768B-9812-A0EA-540418AF1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571"/>
            <a:ext cx="9018691" cy="3748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0A2ECA-BFA9-B305-AF58-991DB5A69AE3}"/>
              </a:ext>
            </a:extLst>
          </p:cNvPr>
          <p:cNvSpPr txBox="1"/>
          <p:nvPr/>
        </p:nvSpPr>
        <p:spPr>
          <a:xfrm>
            <a:off x="6084168" y="5229200"/>
            <a:ext cx="2808312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#1 </a:t>
            </a:r>
            <a:r>
              <a:rPr lang="en-CA" sz="1600" dirty="0"/>
              <a:t>PCm</a:t>
            </a:r>
            <a:r>
              <a:rPr lang="en-CA" dirty="0"/>
              <a:t>  People/Community</a:t>
            </a:r>
          </a:p>
          <a:p>
            <a:r>
              <a:rPr lang="en-CA" dirty="0"/>
              <a:t>#2 </a:t>
            </a:r>
            <a:r>
              <a:rPr lang="en-CA" sz="1600" dirty="0"/>
              <a:t>FSH</a:t>
            </a:r>
            <a:r>
              <a:rPr lang="en-CA" dirty="0"/>
              <a:t>   Fisheries</a:t>
            </a:r>
          </a:p>
          <a:p>
            <a:r>
              <a:rPr lang="en-CA" dirty="0"/>
              <a:t>#3 </a:t>
            </a:r>
            <a:r>
              <a:rPr lang="en-CA" sz="1600" dirty="0"/>
              <a:t>BW</a:t>
            </a:r>
            <a:r>
              <a:rPr lang="en-CA" dirty="0"/>
              <a:t>    Beach/Water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ED4A07-F71A-4BC5-AE87-49430DD96773}"/>
              </a:ext>
            </a:extLst>
          </p:cNvPr>
          <p:cNvSpPr txBox="1"/>
          <p:nvPr/>
        </p:nvSpPr>
        <p:spPr>
          <a:xfrm>
            <a:off x="1299110" y="3506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Land Use Plan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Community Survey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7892D1-DDE3-8010-2ADC-409D54447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958" cy="12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40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AEBD0-A036-AE6F-CCF7-7B94AED31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902678-BA0A-7FB8-B4C9-3920ECAB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56792"/>
            <a:ext cx="8680327" cy="38884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E39F70-B3AE-9725-90DD-0B2A5C3E5F05}"/>
              </a:ext>
            </a:extLst>
          </p:cNvPr>
          <p:cNvSpPr txBox="1"/>
          <p:nvPr/>
        </p:nvSpPr>
        <p:spPr>
          <a:xfrm>
            <a:off x="1403648" y="49870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Land Use Plan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Community Survey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53FEFF-EA13-BAAE-9CFA-1D0BD54053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13326"/>
            <a:ext cx="1273958" cy="12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04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49962F-BB55-F698-D41B-B7F2DEB7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29</a:t>
            </a:fld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F43CA5-ECB5-5C9E-640F-1130B54A61BF}"/>
              </a:ext>
            </a:extLst>
          </p:cNvPr>
          <p:cNvSpPr txBox="1"/>
          <p:nvPr/>
        </p:nvSpPr>
        <p:spPr>
          <a:xfrm>
            <a:off x="107504" y="1217604"/>
            <a:ext cx="8928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Q5 What do you think is PLFN's most significant feature that makes PLFN great place to live?</a:t>
            </a:r>
            <a:endParaRPr lang="en-CA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E5C41F-84D9-D921-DF3D-9E103746F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1" y="1643008"/>
            <a:ext cx="9096105" cy="4274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B7435E-6E22-F1C2-C106-1E2679987D59}"/>
              </a:ext>
            </a:extLst>
          </p:cNvPr>
          <p:cNvSpPr txBox="1"/>
          <p:nvPr/>
        </p:nvSpPr>
        <p:spPr>
          <a:xfrm>
            <a:off x="5898961" y="5424980"/>
            <a:ext cx="316835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#1 </a:t>
            </a:r>
            <a:r>
              <a:rPr lang="en-CA" sz="1600" dirty="0"/>
              <a:t>BW</a:t>
            </a:r>
            <a:r>
              <a:rPr lang="en-CA" dirty="0"/>
              <a:t>   Beach/Waters</a:t>
            </a:r>
          </a:p>
          <a:p>
            <a:r>
              <a:rPr lang="en-CA" dirty="0"/>
              <a:t>#2 </a:t>
            </a:r>
            <a:r>
              <a:rPr lang="en-CA" sz="1600" dirty="0"/>
              <a:t>Com</a:t>
            </a:r>
            <a:r>
              <a:rPr lang="en-CA" dirty="0"/>
              <a:t> Welcoming Community</a:t>
            </a:r>
          </a:p>
          <a:p>
            <a:r>
              <a:rPr lang="en-CA" dirty="0"/>
              <a:t>#3 </a:t>
            </a:r>
            <a:r>
              <a:rPr lang="en-CA" sz="1600" dirty="0"/>
              <a:t>Loc</a:t>
            </a:r>
            <a:r>
              <a:rPr lang="en-CA" dirty="0"/>
              <a:t>   Location (Good)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AD4C31-F409-7524-B95F-CDF702A3B8C4}"/>
              </a:ext>
            </a:extLst>
          </p:cNvPr>
          <p:cNvSpPr txBox="1"/>
          <p:nvPr/>
        </p:nvSpPr>
        <p:spPr>
          <a:xfrm>
            <a:off x="1763688" y="25429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Land Use Plan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Community Survey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D3AF18-67E9-929C-2A75-7468379F7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" y="-84390"/>
            <a:ext cx="1273958" cy="12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6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59F440-7048-4CE6-AC8E-E446CFED93EA}"/>
              </a:ext>
            </a:extLst>
          </p:cNvPr>
          <p:cNvSpPr txBox="1"/>
          <p:nvPr/>
        </p:nvSpPr>
        <p:spPr>
          <a:xfrm>
            <a:off x="1331640" y="33016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Planning Model</a:t>
            </a:r>
          </a:p>
          <a:p>
            <a:pPr algn="ctr"/>
            <a:r>
              <a:rPr lang="en-CA" b="1" dirty="0" err="1">
                <a:solidFill>
                  <a:srgbClr val="FF0000"/>
                </a:solidFill>
                <a:cs typeface="Arial" panose="020B0604020202020204" pitchFamily="34" charset="0"/>
              </a:rPr>
              <a:t>EcoTrust</a:t>
            </a:r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/NALMA model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0D6EEFD-27A9-4D9D-8376-F7897AEB0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16" y="1422440"/>
            <a:ext cx="6804368" cy="495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2671484"/>
            <a:ext cx="1296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b="1" dirty="0">
                <a:latin typeface="Arial" panose="020B0604020202020204" pitchFamily="34" charset="0"/>
                <a:cs typeface="Arial" panose="020B0604020202020204" pitchFamily="34" charset="0"/>
              </a:rPr>
              <a:t>Monitor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C1ADCCC-61C9-1EC4-8B21-9AFE682344DD}"/>
              </a:ext>
            </a:extLst>
          </p:cNvPr>
          <p:cNvSpPr/>
          <p:nvPr/>
        </p:nvSpPr>
        <p:spPr>
          <a:xfrm>
            <a:off x="1169816" y="2060848"/>
            <a:ext cx="1457968" cy="3024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12EDA0-CB7D-6E80-A702-2B3289896C0C}"/>
              </a:ext>
            </a:extLst>
          </p:cNvPr>
          <p:cNvSpPr txBox="1"/>
          <p:nvPr/>
        </p:nvSpPr>
        <p:spPr>
          <a:xfrm>
            <a:off x="2566814" y="6396335"/>
            <a:ext cx="4248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  <a:cs typeface="Arial" panose="020B0604020202020204" pitchFamily="34" charset="0"/>
              </a:rPr>
              <a:t>Community Engagement Pre-Planning Phase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6861DB-1F94-D85F-61C9-E8BDFAD89890}"/>
              </a:ext>
            </a:extLst>
          </p:cNvPr>
          <p:cNvSpPr txBox="1"/>
          <p:nvPr/>
        </p:nvSpPr>
        <p:spPr>
          <a:xfrm>
            <a:off x="550615" y="2199347"/>
            <a:ext cx="918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FF0000"/>
                </a:solidFill>
              </a:rPr>
              <a:t>This Phase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A25D748-B976-8EFE-536D-AC7719EFC0F9}"/>
              </a:ext>
            </a:extLst>
          </p:cNvPr>
          <p:cNvSpPr/>
          <p:nvPr/>
        </p:nvSpPr>
        <p:spPr>
          <a:xfrm>
            <a:off x="2627784" y="2007876"/>
            <a:ext cx="1224135" cy="1637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1D810AF-4942-5C7C-57EA-F7EFC454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3</a:t>
            </a:fld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16DB05-2D3C-6DFB-8E51-BC0029CDB6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3" y="-24487"/>
            <a:ext cx="1543986" cy="15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18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58C53-D1C2-6867-10C4-ADEE5EC8B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2E1C0D-F1CC-AA58-8266-9B5B24674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17" y="1700808"/>
            <a:ext cx="8564766" cy="3816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81138-B4EF-479C-4BCD-587548224F21}"/>
              </a:ext>
            </a:extLst>
          </p:cNvPr>
          <p:cNvSpPr txBox="1"/>
          <p:nvPr/>
        </p:nvSpPr>
        <p:spPr>
          <a:xfrm>
            <a:off x="2051720" y="42051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Land Use Plan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Community Survey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13226D-030A-C677-9BC2-72BE3A4C0C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6810"/>
            <a:ext cx="1273958" cy="12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92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81D36A-F8BA-1653-6562-DF8047D5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31</a:t>
            </a:fld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18F16-B658-61A0-37B0-D1E0CE6B1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4909"/>
            <a:ext cx="8782145" cy="3755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5ECD89-A9F8-3653-ABBF-FFCDACD82635}"/>
              </a:ext>
            </a:extLst>
          </p:cNvPr>
          <p:cNvSpPr txBox="1"/>
          <p:nvPr/>
        </p:nvSpPr>
        <p:spPr>
          <a:xfrm>
            <a:off x="251520" y="1124744"/>
            <a:ext cx="87129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Q6) Within the next 5 to 10 years, what do you think PLFN's future land use aspirations should be?</a:t>
            </a:r>
            <a:endParaRPr lang="en-CA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D5B97-B328-EEBA-2205-3A7598A7159F}"/>
              </a:ext>
            </a:extLst>
          </p:cNvPr>
          <p:cNvSpPr txBox="1"/>
          <p:nvPr/>
        </p:nvSpPr>
        <p:spPr>
          <a:xfrm>
            <a:off x="5652120" y="5133091"/>
            <a:ext cx="3384375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#1 </a:t>
            </a:r>
            <a:r>
              <a:rPr lang="en-CA" sz="1600" dirty="0"/>
              <a:t>Hsg</a:t>
            </a:r>
            <a:r>
              <a:rPr lang="en-CA" dirty="0"/>
              <a:t>  Housing (More of)</a:t>
            </a:r>
          </a:p>
          <a:p>
            <a:r>
              <a:rPr lang="en-CA" dirty="0"/>
              <a:t>    </a:t>
            </a:r>
            <a:r>
              <a:rPr lang="en-CA" sz="1600" dirty="0"/>
              <a:t> Ecm  </a:t>
            </a:r>
            <a:r>
              <a:rPr lang="en-CA" dirty="0"/>
              <a:t>Economy/More Businesses</a:t>
            </a:r>
          </a:p>
          <a:p>
            <a:r>
              <a:rPr lang="en-CA" dirty="0"/>
              <a:t>#2 </a:t>
            </a:r>
            <a:r>
              <a:rPr lang="en-CA" sz="1600" dirty="0"/>
              <a:t>LND</a:t>
            </a:r>
            <a:r>
              <a:rPr lang="en-CA" dirty="0"/>
              <a:t>  Close to Hwy/Expansion</a:t>
            </a:r>
          </a:p>
          <a:p>
            <a:r>
              <a:rPr lang="en-CA" dirty="0"/>
              <a:t>#3 </a:t>
            </a:r>
            <a:r>
              <a:rPr lang="en-CA" sz="1600" dirty="0"/>
              <a:t>Dev</a:t>
            </a:r>
            <a:r>
              <a:rPr lang="en-CA" dirty="0"/>
              <a:t>   Development (More of)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0512F1-2453-CF13-13A8-576678B5B8C3}"/>
              </a:ext>
            </a:extLst>
          </p:cNvPr>
          <p:cNvSpPr txBox="1"/>
          <p:nvPr/>
        </p:nvSpPr>
        <p:spPr>
          <a:xfrm>
            <a:off x="2195736" y="20182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Land Use Plan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Community Survey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2D0D01-C555-A5AD-DE1E-3DF5FA0579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51285"/>
            <a:ext cx="1176029" cy="117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45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5BD98-99B7-3AAF-761F-F9BD6CC1C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B6E6DD-BD13-D844-114F-D03D68076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25" y="1412776"/>
            <a:ext cx="7532909" cy="3108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AB8B25-C6B2-CF0D-829C-7D757D9FB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411146"/>
            <a:ext cx="7817892" cy="1929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163360-CDCA-0982-8E50-CEF6781F4A68}"/>
              </a:ext>
            </a:extLst>
          </p:cNvPr>
          <p:cNvSpPr txBox="1"/>
          <p:nvPr/>
        </p:nvSpPr>
        <p:spPr>
          <a:xfrm>
            <a:off x="899592" y="42003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Land Use Plan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Community Survey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519F43-2366-866B-1373-2D3D9FBC30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" y="0"/>
            <a:ext cx="1273958" cy="12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92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DCA6F7-A387-72C9-0387-155B1BF2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33</a:t>
            </a:fld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61DF9-DEB6-87FE-61E6-F33F77BD9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0" y="1628800"/>
            <a:ext cx="9111322" cy="37578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B79309-3B43-4DE6-0E41-5E543CD1AE6E}"/>
              </a:ext>
            </a:extLst>
          </p:cNvPr>
          <p:cNvSpPr txBox="1"/>
          <p:nvPr/>
        </p:nvSpPr>
        <p:spPr>
          <a:xfrm>
            <a:off x="447879" y="1164869"/>
            <a:ext cx="82809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Q11) What do you think is PLFN's most significant cultural resource and/ or location?</a:t>
            </a:r>
            <a:endParaRPr lang="en-CA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A3007B-8FBE-9315-07DD-4F64A706685A}"/>
              </a:ext>
            </a:extLst>
          </p:cNvPr>
          <p:cNvSpPr txBox="1"/>
          <p:nvPr/>
        </p:nvSpPr>
        <p:spPr>
          <a:xfrm>
            <a:off x="5940153" y="5156021"/>
            <a:ext cx="2952328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#1 </a:t>
            </a:r>
            <a:r>
              <a:rPr lang="en-CA" sz="1600" dirty="0"/>
              <a:t>Ask</a:t>
            </a:r>
            <a:r>
              <a:rPr lang="en-CA" dirty="0"/>
              <a:t> Asek (Boat Harbour)</a:t>
            </a:r>
          </a:p>
          <a:p>
            <a:r>
              <a:rPr lang="en-CA" dirty="0"/>
              <a:t>#2 </a:t>
            </a:r>
            <a:r>
              <a:rPr lang="en-CA" sz="1600" dirty="0"/>
              <a:t>BW  </a:t>
            </a:r>
            <a:r>
              <a:rPr lang="en-CA" dirty="0"/>
              <a:t>Beach and Waters</a:t>
            </a:r>
          </a:p>
          <a:p>
            <a:r>
              <a:rPr lang="en-CA" dirty="0"/>
              <a:t>#3 </a:t>
            </a:r>
            <a:r>
              <a:rPr lang="en-CA" sz="1600" dirty="0"/>
              <a:t>Lng</a:t>
            </a:r>
            <a:r>
              <a:rPr lang="en-CA" dirty="0"/>
              <a:t>  Language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A2BCC-4F9C-49FE-4515-B12E3EEFFE19}"/>
              </a:ext>
            </a:extLst>
          </p:cNvPr>
          <p:cNvSpPr txBox="1"/>
          <p:nvPr/>
        </p:nvSpPr>
        <p:spPr>
          <a:xfrm>
            <a:off x="1907704" y="24153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Land Use Plan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Community Survey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96DBB-A330-D1B9-232B-FC32CE70B8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" y="0"/>
            <a:ext cx="1193563" cy="119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86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BCADE-F1E4-9E64-8DE2-C0FD467B4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943FB2-17AA-F9D3-BFFB-3332CBFB8E67}"/>
              </a:ext>
            </a:extLst>
          </p:cNvPr>
          <p:cNvSpPr txBox="1"/>
          <p:nvPr/>
        </p:nvSpPr>
        <p:spPr>
          <a:xfrm>
            <a:off x="827584" y="6206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Land Use Plan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Community Survey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3EDAA-2196-1D8F-0D09-399C85931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06" y="1412776"/>
            <a:ext cx="8255095" cy="41044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A43C74-7835-907D-093C-23FCD3362A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" y="66810"/>
            <a:ext cx="1273958" cy="12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17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E7E3B6-27DB-DF1E-F1EB-CF15CAAA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35</a:t>
            </a:fld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8AF9C-AABB-CA70-2F4E-0BB6E9A21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65740"/>
            <a:ext cx="8928992" cy="35210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EB9240-7BB9-9622-E65F-7B83C11CCAD6}"/>
              </a:ext>
            </a:extLst>
          </p:cNvPr>
          <p:cNvSpPr txBox="1"/>
          <p:nvPr/>
        </p:nvSpPr>
        <p:spPr>
          <a:xfrm>
            <a:off x="755576" y="1164427"/>
            <a:ext cx="8280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Q20) What is your overall vision for our community, and what specific changes or developments would you like to see implemented?</a:t>
            </a:r>
            <a:endParaRPr lang="en-CA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CF5CA-1067-6016-71C8-8AAB0B9E1BEC}"/>
              </a:ext>
            </a:extLst>
          </p:cNvPr>
          <p:cNvSpPr txBox="1"/>
          <p:nvPr/>
        </p:nvSpPr>
        <p:spPr>
          <a:xfrm>
            <a:off x="5148064" y="5231908"/>
            <a:ext cx="3888432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#1 </a:t>
            </a:r>
            <a:r>
              <a:rPr lang="en-CA" sz="1600" dirty="0"/>
              <a:t>Hsg</a:t>
            </a:r>
            <a:r>
              <a:rPr lang="en-CA" dirty="0"/>
              <a:t>    Housing (More of)</a:t>
            </a:r>
          </a:p>
          <a:p>
            <a:r>
              <a:rPr lang="en-CA" dirty="0"/>
              <a:t>#2 </a:t>
            </a:r>
            <a:r>
              <a:rPr lang="en-CA" sz="1600" dirty="0"/>
              <a:t>Com</a:t>
            </a:r>
            <a:r>
              <a:rPr lang="en-CA" dirty="0"/>
              <a:t>   Community Healthy &amp; Vibrant</a:t>
            </a:r>
          </a:p>
          <a:p>
            <a:r>
              <a:rPr lang="en-CA" dirty="0"/>
              <a:t>#3 </a:t>
            </a:r>
            <a:r>
              <a:rPr lang="en-CA" sz="1600" dirty="0"/>
              <a:t>Emp    </a:t>
            </a:r>
            <a:r>
              <a:rPr lang="en-CA" dirty="0"/>
              <a:t>Employment Opportunities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92BFD-A3BC-6B1A-AA0C-2FA2B1C8ACE3}"/>
              </a:ext>
            </a:extLst>
          </p:cNvPr>
          <p:cNvSpPr txBox="1"/>
          <p:nvPr/>
        </p:nvSpPr>
        <p:spPr>
          <a:xfrm>
            <a:off x="2047046" y="24109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Land Use Plan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Community Survey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90F74-9B89-B9D9-AE60-C38F37080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76"/>
            <a:ext cx="1273958" cy="12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81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42AD0-B332-35B8-4CAB-C284627C5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D22D7A-E0BC-E173-B170-2C55471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36</a:t>
            </a:fld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DB8C3-17BB-A59B-0665-FC5FF2D9CA92}"/>
              </a:ext>
            </a:extLst>
          </p:cNvPr>
          <p:cNvSpPr txBox="1"/>
          <p:nvPr/>
        </p:nvSpPr>
        <p:spPr>
          <a:xfrm>
            <a:off x="1728280" y="256490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End Part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5732D2-A566-9918-B8DF-872DD6E3EAC0}"/>
              </a:ext>
            </a:extLst>
          </p:cNvPr>
          <p:cNvSpPr txBox="1"/>
          <p:nvPr/>
        </p:nvSpPr>
        <p:spPr>
          <a:xfrm>
            <a:off x="0" y="15546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chemeClr val="bg1"/>
                </a:solidFill>
                <a:cs typeface="Arial" panose="020B0604020202020204" pitchFamily="34" charset="0"/>
              </a:rPr>
              <a:t>PLFN Land Use Plan</a:t>
            </a:r>
          </a:p>
          <a:p>
            <a:pPr algn="ctr"/>
            <a:r>
              <a:rPr lang="en-CA" b="1" dirty="0">
                <a:solidFill>
                  <a:schemeClr val="bg1"/>
                </a:solidFill>
                <a:cs typeface="Arial" panose="020B0604020202020204" pitchFamily="34" charset="0"/>
              </a:rPr>
              <a:t>Community Survey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ABF4AA-0491-749B-36A9-C50F9D363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3486452" cy="34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9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F592A-01E4-A989-4EB3-8A7F0421B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A02E4C-5EE7-DD9C-8FDD-8B2640A8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4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FF1DF7-3228-5F2E-E0E9-047E892E1A59}"/>
              </a:ext>
            </a:extLst>
          </p:cNvPr>
          <p:cNvSpPr txBox="1"/>
          <p:nvPr/>
        </p:nvSpPr>
        <p:spPr>
          <a:xfrm>
            <a:off x="883005" y="39873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Planning Vision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41387A-32D7-722B-564E-2F7D54918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54" y="1268760"/>
            <a:ext cx="5381692" cy="2585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F9BC38-A8D9-355F-6F0B-1DA655DF9183}"/>
              </a:ext>
            </a:extLst>
          </p:cNvPr>
          <p:cNvSpPr txBox="1"/>
          <p:nvPr/>
        </p:nvSpPr>
        <p:spPr>
          <a:xfrm>
            <a:off x="2951820" y="4221088"/>
            <a:ext cx="3240360" cy="2028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Words:</a:t>
            </a:r>
            <a:endParaRPr lang="en-C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Vibrant and healthy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Honours and celebrates Indigenous (Mi’kmaw) culture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Self-sustaining environment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Effectively managing our lands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Acknowledging the past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Committing to a thriving future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F2C61-C8E4-9729-9A5C-651F25068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0586"/>
            <a:ext cx="1543986" cy="15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4D471-6F5A-1FB6-7B59-0E81C0947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5B8D55-57B3-FEAF-FB30-15502BD56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5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27B85-D96D-260A-EB80-66A0A4EDC657}"/>
              </a:ext>
            </a:extLst>
          </p:cNvPr>
          <p:cNvSpPr txBox="1"/>
          <p:nvPr/>
        </p:nvSpPr>
        <p:spPr>
          <a:xfrm>
            <a:off x="395536" y="100132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Vision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70BA5-1445-457B-3A03-86435709B943}"/>
              </a:ext>
            </a:extLst>
          </p:cNvPr>
          <p:cNvSpPr txBox="1"/>
          <p:nvPr/>
        </p:nvSpPr>
        <p:spPr>
          <a:xfrm>
            <a:off x="467544" y="2348880"/>
            <a:ext cx="7787208" cy="179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Pre-Planning Activities:</a:t>
            </a:r>
            <a:endParaRPr lang="en-C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 PLFN Planning Committee/Team selected from PLFN Departments, Council and Volunteers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Hire a PLFN Planning Assistant from the community to plan events/activities</a:t>
            </a:r>
            <a:r>
              <a:rPr lang="en-CA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collect and input data</a:t>
            </a:r>
            <a:endParaRPr lang="en-C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Administer and Analyze PLFN Land Use Plan Community Survey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 </a:t>
            </a:r>
            <a:r>
              <a:rPr lang="en-CA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 Analysis Results and Match Land Use Types with </a:t>
            </a:r>
            <a:r>
              <a:rPr lang="en-CA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Suitable Land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Draft Three (3) Proposed Future Land Use Plan Options</a:t>
            </a:r>
            <a:endParaRPr lang="en-C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Compile Background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B621A2-48EF-2698-C2F7-0708554C75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0586"/>
            <a:ext cx="1543986" cy="15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6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BF7223-3CE1-986B-B32B-17680D261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5" y="1268760"/>
            <a:ext cx="7737909" cy="5040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68C4A3-5FC8-FF7E-7C5E-B9F721956563}"/>
              </a:ext>
            </a:extLst>
          </p:cNvPr>
          <p:cNvSpPr txBox="1"/>
          <p:nvPr/>
        </p:nvSpPr>
        <p:spPr>
          <a:xfrm>
            <a:off x="1680741" y="34543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Research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Original 50-acre Parcel 1873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8DB7B5-D3D4-7027-C272-56D5A19896C5}"/>
              </a:ext>
            </a:extLst>
          </p:cNvPr>
          <p:cNvSpPr/>
          <p:nvPr/>
        </p:nvSpPr>
        <p:spPr>
          <a:xfrm rot="17935822">
            <a:off x="3836378" y="3000825"/>
            <a:ext cx="2000286" cy="114438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C6288B-B26C-F7B2-1B98-D9EEF05F4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0586"/>
            <a:ext cx="1543986" cy="15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3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704A18-E3E0-7D79-134E-D3A6F2FEA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7</a:t>
            </a:fld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EFEEDD-AE77-1B7F-9EE6-1E2752BA6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520" y="2132856"/>
            <a:ext cx="8784976" cy="4250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71027B-BC5A-4815-E857-A9C712719978}"/>
              </a:ext>
            </a:extLst>
          </p:cNvPr>
          <p:cNvSpPr txBox="1"/>
          <p:nvPr/>
        </p:nvSpPr>
        <p:spPr>
          <a:xfrm>
            <a:off x="1187624" y="56743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Pictou Landing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1954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61017-F286-CD43-2F60-F0C65F8F6F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0586"/>
            <a:ext cx="1543986" cy="15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1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4A215-0635-855E-5A5E-7D1A0FC71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66B3CE-12A8-39D4-33E0-D17BADF1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8</a:t>
            </a:fld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8E3E4-1C80-BFD1-F177-F2D973368E44}"/>
              </a:ext>
            </a:extLst>
          </p:cNvPr>
          <p:cNvSpPr txBox="1"/>
          <p:nvPr/>
        </p:nvSpPr>
        <p:spPr>
          <a:xfrm>
            <a:off x="1043608" y="45091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Pictou Landing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1959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4E00F5-0235-E20F-9089-960ABC79E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70" y="1412776"/>
            <a:ext cx="5867459" cy="4697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FEFC8A-9E1B-4AB7-0795-98C1E85182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0586"/>
            <a:ext cx="1543986" cy="15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8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95EAD-8C20-4D0A-6B91-16522DC05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0F0B6C-A344-3A23-A6FE-220032C4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C8B7-2811-425A-8005-FC8037D870FD}" type="slidenum">
              <a:rPr lang="en-CA" smtClean="0"/>
              <a:t>9</a:t>
            </a:fld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166195-7E56-B808-4D7A-5F6CBFB68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32" y="1412776"/>
            <a:ext cx="6525536" cy="45059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1FDEBD-0590-D35F-4DF2-234FF704EF09}"/>
              </a:ext>
            </a:extLst>
          </p:cNvPr>
          <p:cNvSpPr txBox="1"/>
          <p:nvPr/>
        </p:nvSpPr>
        <p:spPr>
          <a:xfrm>
            <a:off x="850153" y="40734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PLFN Pre-Planning Phase Activities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Pictou Landing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cs typeface="Arial" panose="020B0604020202020204" pitchFamily="34" charset="0"/>
              </a:rPr>
              <a:t>1959 Zoom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995AF-2B4E-2D49-651E-088266567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0586"/>
            <a:ext cx="1543986" cy="15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6723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335104</TotalTime>
  <Words>832</Words>
  <Application>Microsoft Office PowerPoint</Application>
  <PresentationFormat>On-screen Show (4:3)</PresentationFormat>
  <Paragraphs>207</Paragraphs>
  <Slides>36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Century Gothic</vt:lpstr>
      <vt:lpstr>Symbol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Moore</dc:creator>
  <cp:lastModifiedBy>Linda Ritcey</cp:lastModifiedBy>
  <cp:revision>114</cp:revision>
  <cp:lastPrinted>2025-05-01T04:48:03Z</cp:lastPrinted>
  <dcterms:created xsi:type="dcterms:W3CDTF">2018-06-13T18:30:55Z</dcterms:created>
  <dcterms:modified xsi:type="dcterms:W3CDTF">2025-07-02T14:38:23Z</dcterms:modified>
</cp:coreProperties>
</file>